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3" r:id="rId2"/>
    <p:sldId id="270" r:id="rId3"/>
    <p:sldId id="355" r:id="rId4"/>
    <p:sldId id="329" r:id="rId5"/>
    <p:sldId id="356" r:id="rId6"/>
    <p:sldId id="357" r:id="rId7"/>
    <p:sldId id="358" r:id="rId8"/>
    <p:sldId id="257" r:id="rId9"/>
    <p:sldId id="258" r:id="rId10"/>
    <p:sldId id="360" r:id="rId11"/>
    <p:sldId id="361" r:id="rId12"/>
    <p:sldId id="259" r:id="rId13"/>
    <p:sldId id="261" r:id="rId14"/>
    <p:sldId id="260" r:id="rId15"/>
    <p:sldId id="417" r:id="rId16"/>
    <p:sldId id="262" r:id="rId17"/>
    <p:sldId id="267" r:id="rId18"/>
    <p:sldId id="275" r:id="rId19"/>
    <p:sldId id="286" r:id="rId20"/>
    <p:sldId id="383" r:id="rId21"/>
    <p:sldId id="432" r:id="rId22"/>
    <p:sldId id="369" r:id="rId23"/>
    <p:sldId id="370" r:id="rId24"/>
    <p:sldId id="371" r:id="rId25"/>
    <p:sldId id="372" r:id="rId26"/>
    <p:sldId id="373" r:id="rId27"/>
    <p:sldId id="431" r:id="rId28"/>
    <p:sldId id="374" r:id="rId29"/>
    <p:sldId id="271" r:id="rId30"/>
    <p:sldId id="425" r:id="rId31"/>
    <p:sldId id="426" r:id="rId32"/>
    <p:sldId id="272" r:id="rId33"/>
    <p:sldId id="377" r:id="rId34"/>
    <p:sldId id="379" r:id="rId35"/>
    <p:sldId id="380" r:id="rId36"/>
    <p:sldId id="288" r:id="rId37"/>
    <p:sldId id="382" r:id="rId38"/>
    <p:sldId id="277" r:id="rId39"/>
    <p:sldId id="287" r:id="rId40"/>
    <p:sldId id="381" r:id="rId41"/>
    <p:sldId id="378" r:id="rId42"/>
    <p:sldId id="278" r:id="rId43"/>
    <p:sldId id="291" r:id="rId44"/>
    <p:sldId id="418" r:id="rId45"/>
    <p:sldId id="376" r:id="rId46"/>
    <p:sldId id="433" r:id="rId47"/>
    <p:sldId id="402" r:id="rId48"/>
    <p:sldId id="435" r:id="rId49"/>
    <p:sldId id="290" r:id="rId50"/>
    <p:sldId id="384" r:id="rId51"/>
    <p:sldId id="305" r:id="rId52"/>
    <p:sldId id="385" r:id="rId53"/>
    <p:sldId id="386" r:id="rId54"/>
    <p:sldId id="387" r:id="rId55"/>
    <p:sldId id="388" r:id="rId56"/>
    <p:sldId id="434" r:id="rId57"/>
    <p:sldId id="359" r:id="rId58"/>
    <p:sldId id="405" r:id="rId59"/>
    <p:sldId id="311" r:id="rId60"/>
    <p:sldId id="389" r:id="rId61"/>
    <p:sldId id="318" r:id="rId62"/>
    <p:sldId id="393" r:id="rId63"/>
    <p:sldId id="292" r:id="rId64"/>
    <p:sldId id="394" r:id="rId65"/>
    <p:sldId id="397" r:id="rId66"/>
    <p:sldId id="398" r:id="rId67"/>
    <p:sldId id="395" r:id="rId68"/>
    <p:sldId id="396" r:id="rId69"/>
    <p:sldId id="419" r:id="rId70"/>
    <p:sldId id="399" r:id="rId71"/>
    <p:sldId id="306" r:id="rId72"/>
    <p:sldId id="400" r:id="rId73"/>
    <p:sldId id="309" r:id="rId74"/>
    <p:sldId id="401" r:id="rId75"/>
    <p:sldId id="294" r:id="rId76"/>
    <p:sldId id="293" r:id="rId77"/>
    <p:sldId id="313" r:id="rId78"/>
    <p:sldId id="314" r:id="rId79"/>
    <p:sldId id="315" r:id="rId80"/>
    <p:sldId id="403" r:id="rId81"/>
    <p:sldId id="404" r:id="rId82"/>
    <p:sldId id="406" r:id="rId83"/>
    <p:sldId id="345" r:id="rId84"/>
    <p:sldId id="316" r:id="rId85"/>
    <p:sldId id="317" r:id="rId86"/>
    <p:sldId id="408" r:id="rId87"/>
    <p:sldId id="319" r:id="rId88"/>
    <p:sldId id="346" r:id="rId89"/>
    <p:sldId id="362" r:id="rId90"/>
    <p:sldId id="363" r:id="rId91"/>
    <p:sldId id="295" r:id="rId92"/>
    <p:sldId id="409" r:id="rId93"/>
    <p:sldId id="410" r:id="rId94"/>
    <p:sldId id="411" r:id="rId95"/>
    <p:sldId id="347" r:id="rId96"/>
    <p:sldId id="322" r:id="rId97"/>
    <p:sldId id="321" r:id="rId98"/>
    <p:sldId id="421" r:id="rId99"/>
    <p:sldId id="323" r:id="rId100"/>
    <p:sldId id="412" r:id="rId101"/>
    <p:sldId id="324" r:id="rId102"/>
    <p:sldId id="413" r:id="rId103"/>
    <p:sldId id="325" r:id="rId104"/>
    <p:sldId id="326" r:id="rId105"/>
    <p:sldId id="327" r:id="rId106"/>
    <p:sldId id="328" r:id="rId107"/>
    <p:sldId id="438" r:id="rId108"/>
    <p:sldId id="415" r:id="rId109"/>
    <p:sldId id="436" r:id="rId110"/>
    <p:sldId id="331" r:id="rId111"/>
    <p:sldId id="334" r:id="rId112"/>
    <p:sldId id="439" r:id="rId113"/>
    <p:sldId id="440" r:id="rId114"/>
    <p:sldId id="349" r:id="rId115"/>
    <p:sldId id="420" r:id="rId116"/>
    <p:sldId id="350" r:id="rId117"/>
    <p:sldId id="335" r:id="rId118"/>
    <p:sldId id="364" r:id="rId119"/>
    <p:sldId id="437" r:id="rId120"/>
    <p:sldId id="336" r:id="rId121"/>
    <p:sldId id="296" r:id="rId122"/>
    <p:sldId id="422" r:id="rId123"/>
    <p:sldId id="423" r:id="rId124"/>
    <p:sldId id="338" r:id="rId125"/>
    <p:sldId id="337" r:id="rId126"/>
    <p:sldId id="365" r:id="rId127"/>
    <p:sldId id="301" r:id="rId128"/>
    <p:sldId id="269" r:id="rId129"/>
    <p:sldId id="300" r:id="rId130"/>
    <p:sldId id="299" r:id="rId131"/>
    <p:sldId id="298" r:id="rId132"/>
    <p:sldId id="367" r:id="rId133"/>
    <p:sldId id="263" r:id="rId134"/>
    <p:sldId id="366" r:id="rId135"/>
    <p:sldId id="264" r:id="rId1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92" autoAdjust="0"/>
    <p:restoredTop sz="98938" autoAdjust="0"/>
  </p:normalViewPr>
  <p:slideViewPr>
    <p:cSldViewPr snapToGrid="0" snapToObjects="1">
      <p:cViewPr varScale="1">
        <p:scale>
          <a:sx n="86" d="100"/>
          <a:sy n="86" d="100"/>
        </p:scale>
        <p:origin x="208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8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52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9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02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9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7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7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75F9-48B5-6F4D-86C8-D901B1330EFC}" type="datetimeFigureOut">
              <a:rPr lang="en-US" smtClean="0"/>
              <a:t>11/1/19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80350-2F8A-094E-A1FC-2E3C88ACD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6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django-storages.readthedocs.io/en/latest/backends/amazon-S3.html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-storages.readthedocs.io/en/latest/backends/amazon-S3.html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ypes-of-cloud-computin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st.github.com/ndarville/34529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isbetterthancomplex.com/tips/2017/07/03/django-tip-20-working-with-multiple-settings-modules.html" TargetMode="External"/><Relationship Id="rId2" Type="http://schemas.openxmlformats.org/officeDocument/2006/relationships/hyperlink" Target="https://docs.djangoproject.com/en/2.2/topics/settings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wishlist_with_uploads_aws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ployment_environment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inghorror.com/the-works-on-my-machine-certification-program/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ktusgroup.com/blog/2014/11/10/Using-Amazon-S3-to-store-your-Django-sites-static-and-media-files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" TargetMode="External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crunch.com/2016/10/16/wtf-is-a-container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onsol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claraj/hello_django_aw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github.com/pack" TargetMode="External"/><Relationship Id="rId2" Type="http://schemas.openxmlformats.org/officeDocument/2006/relationships/hyperlink" Target="https://www.awseducate.com/Application?apptype=stud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aws.amazon.com/iam/home?region=us-east-2#/user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overview/what-is-a-virtual-machin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org/project/awsebcli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wishlist_with_upload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about/datacenters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rds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3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deliarisk.com/secure-cloud-computing-7-ways-id-hack-aws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jangoproject.com/en/2.2/howto/static-files/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6612-3AB9-BB43-90A5-FA248ABBF0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F351F-987E-5344-91AD-05B68D56E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Application Deployment</a:t>
            </a:r>
          </a:p>
        </p:txBody>
      </p:sp>
    </p:spTree>
    <p:extLst>
      <p:ext uri="{BB962C8B-B14F-4D97-AF65-F5344CB8AC3E}">
        <p14:creationId xmlns:p14="http://schemas.microsoft.com/office/powerpoint/2010/main" val="9466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BBE7-6DD0-3D46-BA9E-080C1E1F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Elastic Beanstalk is a PaaS provider: </a:t>
            </a:r>
            <a:br>
              <a:rPr lang="en-US" dirty="0"/>
            </a:br>
            <a:r>
              <a:rPr lang="en-US" dirty="0"/>
              <a:t>Platform as a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0DD5B-56EF-2D4F-B63B-8E46E11FC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Platform = the (virtual) server that will run your code </a:t>
            </a:r>
          </a:p>
          <a:p>
            <a:r>
              <a:rPr lang="en-US" dirty="0"/>
              <a:t>Provides a mostly configured virtual web server that you can upload your code to</a:t>
            </a:r>
          </a:p>
          <a:p>
            <a:r>
              <a:rPr lang="en-US" dirty="0"/>
              <a:t>Many other similar services; Heroku, Google App Engine, Azure Virtual Machines, Engine Yard...</a:t>
            </a:r>
          </a:p>
          <a:p>
            <a:r>
              <a:rPr lang="en-US" dirty="0"/>
              <a:t>Some minimal server configuration usually	required</a:t>
            </a:r>
          </a:p>
          <a:p>
            <a:pPr lvl="1"/>
            <a:r>
              <a:rPr lang="en-US" dirty="0"/>
              <a:t>Heroku: very little or none, GAE and EB require more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8423893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7819-90A5-914A-98D3-1A3CF3FA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tags, click Next: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5870D-7AFC-8242-B039-290F02DB4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4405"/>
            <a:ext cx="8229600" cy="685800"/>
          </a:xfrm>
        </p:spPr>
        <p:txBody>
          <a:bodyPr/>
          <a:lstStyle/>
          <a:p>
            <a:r>
              <a:rPr lang="en-US" dirty="0"/>
              <a:t>Then click Create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E98B4-755C-3041-8E1E-E13B9E522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987050"/>
            <a:ext cx="8339328" cy="4870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96178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Created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next screen should show you an Access key ID, and a link to show the Secret access key</a:t>
            </a:r>
          </a:p>
          <a:p>
            <a:r>
              <a:rPr lang="en-US" dirty="0"/>
              <a:t>You'll download these to your computer</a:t>
            </a:r>
          </a:p>
          <a:p>
            <a:r>
              <a:rPr lang="en-US" dirty="0"/>
              <a:t>You won't be able to download them again; but if you lose them (or put them on GitHub by mistake) you can revoke and regenerate new keys</a:t>
            </a:r>
          </a:p>
        </p:txBody>
      </p:sp>
    </p:spTree>
    <p:extLst>
      <p:ext uri="{BB962C8B-B14F-4D97-AF65-F5344CB8AC3E}">
        <p14:creationId xmlns:p14="http://schemas.microsoft.com/office/powerpoint/2010/main" val="25297670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AB51-A5E2-4145-AD84-9A91F29D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561A-2E66-8346-8480-8DADF726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keys, or show the secret access key and make a note of it</a:t>
            </a:r>
          </a:p>
          <a:p>
            <a:r>
              <a:rPr lang="en-US" dirty="0"/>
              <a:t>As before, you can't see the secret key after you navigate away from this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09377-6732-FE40-BF55-6F15682A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7235"/>
            <a:ext cx="9144000" cy="30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235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new user's 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417638"/>
            <a:ext cx="896112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Close the page with the keys</a:t>
            </a:r>
          </a:p>
          <a:p>
            <a:r>
              <a:rPr lang="en-US" sz="2800" dirty="0"/>
              <a:t>Click on the new user's name </a:t>
            </a:r>
          </a:p>
          <a:p>
            <a:r>
              <a:rPr lang="en-US" sz="2800" dirty="0"/>
              <a:t>Make a copy of the User ARN (Amazon Resource Number)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F8A4E-4F49-E74B-B7FA-55471933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6" y="3247888"/>
            <a:ext cx="7150608" cy="36101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48937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your S3 bucket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Click on the Permissions tab</a:t>
            </a:r>
          </a:p>
          <a:p>
            <a:r>
              <a:rPr lang="en-US" dirty="0"/>
              <a:t>Select Bucket Policy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Bucket policy editor – next slide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239C4-1E09-0E43-BE1F-BAAD791A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298"/>
            <a:ext cx="9144000" cy="22286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0989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33" y="173194"/>
            <a:ext cx="3728517" cy="6490767"/>
          </a:xfrm>
          <a:ln>
            <a:solidFill>
              <a:srgbClr val="1F497D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2800" b="1" dirty="0"/>
              <a:t>Bucket policy statement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Replace </a:t>
            </a:r>
            <a:r>
              <a:rPr lang="en-US" sz="2800" b="1" dirty="0">
                <a:solidFill>
                  <a:srgbClr val="00B050"/>
                </a:solidFill>
              </a:rPr>
              <a:t>BUCKET-NAME</a:t>
            </a:r>
            <a:r>
              <a:rPr lang="en-US" sz="2800" dirty="0"/>
              <a:t> with your bucket's name (3 times)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Replace </a:t>
            </a:r>
            <a:r>
              <a:rPr lang="en-US" sz="2800" b="1" dirty="0">
                <a:solidFill>
                  <a:srgbClr val="7030A0"/>
                </a:solidFill>
              </a:rPr>
              <a:t>BUCKET-USER-ARN</a:t>
            </a:r>
            <a:r>
              <a:rPr lang="en-US" sz="2800" b="1" dirty="0"/>
              <a:t> </a:t>
            </a:r>
            <a:r>
              <a:rPr lang="en-US" sz="2800" dirty="0"/>
              <a:t>with your new S3 bucket user's ARN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Click Save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75" y="173194"/>
            <a:ext cx="5153658" cy="6490767"/>
          </a:xfrm>
          <a:ln>
            <a:solidFill>
              <a:srgbClr val="1F497D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"Version": "2012-10-17",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"Id": "</a:t>
            </a:r>
            <a:r>
              <a:rPr lang="en-US" sz="1300" dirty="0" err="1">
                <a:latin typeface="Consolas"/>
                <a:cs typeface="Consolas"/>
              </a:rPr>
              <a:t>WishlistBucketPolicy</a:t>
            </a:r>
            <a:r>
              <a:rPr lang="en-US" sz="1300" dirty="0">
                <a:latin typeface="Consolas"/>
                <a:cs typeface="Consolas"/>
              </a:rPr>
              <a:t>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"Statement": [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{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"Sid": "</a:t>
            </a:r>
            <a:r>
              <a:rPr lang="en-US" sz="1300" dirty="0" err="1">
                <a:latin typeface="Consolas"/>
                <a:cs typeface="Consolas"/>
              </a:rPr>
              <a:t>PutObjects</a:t>
            </a:r>
            <a:r>
              <a:rPr lang="en-US" sz="1300" dirty="0">
                <a:latin typeface="Consolas"/>
                <a:cs typeface="Consolas"/>
              </a:rPr>
              <a:t>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"Effect": "Allow",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"Principal": {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    "AWS": "</a:t>
            </a:r>
            <a:r>
              <a:rPr lang="en-US" sz="1300" b="1" dirty="0">
                <a:solidFill>
                  <a:srgbClr val="7030A0"/>
                </a:solidFill>
                <a:latin typeface="Consolas"/>
                <a:cs typeface="Consolas"/>
              </a:rPr>
              <a:t>BUCKET-USER-ARN</a:t>
            </a:r>
            <a:r>
              <a:rPr lang="en-US" sz="1300" dirty="0">
                <a:latin typeface="Consolas"/>
                <a:cs typeface="Consolas"/>
              </a:rPr>
              <a:t>"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},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"Action": "*",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"Resource": [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    "arn:aws:s3:::</a:t>
            </a:r>
            <a:r>
              <a:rPr lang="en-US" sz="1300" b="1" dirty="0">
                <a:solidFill>
                  <a:srgbClr val="00B050"/>
                </a:solidFill>
                <a:latin typeface="Consolas"/>
                <a:cs typeface="Consolas"/>
              </a:rPr>
              <a:t>BUCKET-NAME</a:t>
            </a:r>
            <a:r>
              <a:rPr lang="en-US" sz="1300" dirty="0">
                <a:latin typeface="Consolas"/>
                <a:cs typeface="Consolas"/>
              </a:rPr>
              <a:t>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    "arn:aws:s3:::</a:t>
            </a:r>
            <a:r>
              <a:rPr lang="en-US" sz="1300" b="1" dirty="0">
                <a:solidFill>
                  <a:srgbClr val="00B050"/>
                </a:solidFill>
                <a:latin typeface="Consolas"/>
                <a:cs typeface="Consolas"/>
              </a:rPr>
              <a:t>BUCKET-NAME</a:t>
            </a:r>
            <a:r>
              <a:rPr lang="en-US" sz="1300" dirty="0">
                <a:latin typeface="Consolas"/>
                <a:cs typeface="Consolas"/>
              </a:rPr>
              <a:t>/*"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]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},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{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"Sid": "</a:t>
            </a:r>
            <a:r>
              <a:rPr lang="en-US" sz="1300" dirty="0" err="1">
                <a:latin typeface="Consolas"/>
                <a:cs typeface="Consolas"/>
              </a:rPr>
              <a:t>PublicReadAccess</a:t>
            </a:r>
            <a:r>
              <a:rPr lang="en-US" sz="1300" dirty="0">
                <a:latin typeface="Consolas"/>
                <a:cs typeface="Consolas"/>
              </a:rPr>
              <a:t>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"Effect": "Allow",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"Principal": "*",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"Action": "s3:GetObject",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    "Resource": "arn:aws:s3:::</a:t>
            </a:r>
            <a:r>
              <a:rPr lang="en-US" sz="1300" b="1" dirty="0">
                <a:solidFill>
                  <a:srgbClr val="00B050"/>
                </a:solidFill>
                <a:latin typeface="Consolas"/>
                <a:cs typeface="Consolas"/>
              </a:rPr>
              <a:t>BUCKET-NAME</a:t>
            </a:r>
            <a:r>
              <a:rPr lang="en-US" sz="1300" dirty="0">
                <a:latin typeface="Consolas"/>
                <a:cs typeface="Consolas"/>
              </a:rPr>
              <a:t>/*"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    }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    ]</a:t>
            </a:r>
          </a:p>
          <a:p>
            <a:pPr marL="0" indent="0">
              <a:buNone/>
            </a:pPr>
            <a:r>
              <a:rPr lang="en-US" sz="13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7269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Install packages (locally)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pip install </a:t>
            </a:r>
            <a:r>
              <a:rPr lang="en-US" b="1" dirty="0" err="1">
                <a:latin typeface="Consolas"/>
                <a:cs typeface="Consolas"/>
              </a:rPr>
              <a:t>django</a:t>
            </a:r>
            <a:r>
              <a:rPr lang="en-US" b="1" dirty="0">
                <a:latin typeface="Consolas"/>
                <a:cs typeface="Consolas"/>
              </a:rPr>
              <a:t>-storages    </a:t>
            </a:r>
          </a:p>
          <a:p>
            <a:pPr marL="0" indent="0">
              <a:buNone/>
            </a:pPr>
            <a:r>
              <a:rPr lang="en-US" dirty="0"/>
              <a:t>(storages with a S at the end)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pip install boto3</a:t>
            </a:r>
          </a:p>
          <a:p>
            <a:pPr marL="0" indent="0">
              <a:buNone/>
            </a:pPr>
            <a:endParaRPr lang="en-US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latin typeface="Calibri"/>
                <a:cs typeface="Calibri"/>
              </a:rPr>
              <a:t>Add these new requirements to your </a:t>
            </a:r>
            <a:r>
              <a:rPr lang="en-US" b="1" dirty="0" err="1">
                <a:latin typeface="Calibri"/>
                <a:cs typeface="Calibri"/>
              </a:rPr>
              <a:t>requirements.txt</a:t>
            </a:r>
            <a:endParaRPr lang="en-US" b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b="1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b="1" dirty="0">
              <a:latin typeface="Consolas"/>
              <a:cs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7A32F4-EABA-994C-8AAB-029D8EE8A396}"/>
              </a:ext>
            </a:extLst>
          </p:cNvPr>
          <p:cNvSpPr/>
          <p:nvPr/>
        </p:nvSpPr>
        <p:spPr>
          <a:xfrm>
            <a:off x="451731" y="5271310"/>
            <a:ext cx="42839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https://django-storages.readthedocs.io/en/latest/backends/amazon-S3.html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B9678-29CA-C046-BB8D-8CAB818B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296" y="4357973"/>
            <a:ext cx="3265504" cy="23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427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Install packages (locally)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/>
              <a:t>Open </a:t>
            </a:r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r>
              <a:rPr lang="en-US" dirty="0"/>
              <a:t> and add 'storages' to the end of </a:t>
            </a:r>
          </a:p>
          <a:p>
            <a:pPr marL="0" indent="0">
              <a:buNone/>
            </a:pPr>
            <a:r>
              <a:rPr lang="en-US" dirty="0"/>
              <a:t>the INSTALLED_APPS list</a:t>
            </a:r>
          </a:p>
          <a:p>
            <a:pPr marL="0" indent="0">
              <a:buNone/>
            </a:pPr>
            <a:endParaRPr lang="en-US" b="1" dirty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02" y="3524356"/>
            <a:ext cx="3049363" cy="2144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7A32F4-EABA-994C-8AAB-029D8EE8A396}"/>
              </a:ext>
            </a:extLst>
          </p:cNvPr>
          <p:cNvSpPr/>
          <p:nvPr/>
        </p:nvSpPr>
        <p:spPr>
          <a:xfrm>
            <a:off x="318053" y="5785696"/>
            <a:ext cx="51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https://django-storages.readthedocs.io/en/latest/backends/amazon-S3.html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192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397"/>
            <a:ext cx="8229600" cy="1143000"/>
          </a:xfrm>
        </p:spPr>
        <p:txBody>
          <a:bodyPr/>
          <a:lstStyle/>
          <a:p>
            <a:r>
              <a:rPr lang="en-US" dirty="0"/>
              <a:t>Elastic Beanstalk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501" y="1600200"/>
            <a:ext cx="8553715" cy="4525963"/>
          </a:xfrm>
        </p:spPr>
        <p:txBody>
          <a:bodyPr>
            <a:noAutofit/>
          </a:bodyPr>
          <a:lstStyle/>
          <a:p>
            <a:r>
              <a:rPr lang="en-US" sz="2800" dirty="0"/>
              <a:t>In your app, click on Configuration</a:t>
            </a:r>
          </a:p>
          <a:p>
            <a:r>
              <a:rPr lang="en-US" sz="2800" dirty="0"/>
              <a:t>Find</a:t>
            </a:r>
            <a:r>
              <a:rPr lang="en-US" sz="2800" b="1" dirty="0"/>
              <a:t> Software </a:t>
            </a:r>
            <a:r>
              <a:rPr lang="en-US" sz="2800" dirty="0"/>
              <a:t>and click on Modify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9FDDB-6F72-7449-895D-A309F59C9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175066"/>
            <a:ext cx="8737600" cy="3263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4054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BF1E-7E1B-DC40-BD79-80DA18DB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Scroll down to Environment Properties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EF2F-E72A-D84B-AE9E-088857315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set environment variables here 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521A62-AC17-9440-BBBA-BD63B262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71265"/>
            <a:ext cx="8229600" cy="21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9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BBE7-6DD0-3D46-BA9E-080C1E1F5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71" y="504358"/>
            <a:ext cx="301214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Type of Cloud Computing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5FD5B-7914-D546-8E5E-2FED17167E56}"/>
              </a:ext>
            </a:extLst>
          </p:cNvPr>
          <p:cNvSpPr txBox="1"/>
          <p:nvPr/>
        </p:nvSpPr>
        <p:spPr>
          <a:xfrm>
            <a:off x="273571" y="1993718"/>
            <a:ext cx="271748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There's overlap between these types</a:t>
            </a:r>
          </a:p>
          <a:p>
            <a:r>
              <a:rPr lang="en-US" sz="1400" dirty="0"/>
              <a:t>You can do some (or no) infrastructure configuration in App Engine and AWS Elastic Beanstalk</a:t>
            </a:r>
          </a:p>
          <a:p>
            <a:endParaRPr lang="en-US" sz="1400" dirty="0"/>
          </a:p>
          <a:p>
            <a:r>
              <a:rPr lang="en-US" sz="1400" dirty="0" err="1"/>
              <a:t>Heroku</a:t>
            </a:r>
            <a:r>
              <a:rPr lang="en-US" sz="1400" dirty="0"/>
              <a:t> is a PaaS - minimal server configuration, but very fast deploy</a:t>
            </a:r>
          </a:p>
          <a:p>
            <a:endParaRPr lang="en-US" sz="1400" dirty="0"/>
          </a:p>
          <a:p>
            <a:r>
              <a:rPr lang="en-US" sz="1400" dirty="0"/>
              <a:t>IaaS, infrastructure as a service - a bare computer that you install and configure as a web server. More work but more flexible. AWS Elastic Beanstalk has some qualities of IaaS: you do some raw server configuration to get your app running.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BE4A3-4815-DD4B-AC5E-CD6FAD7C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2" y="289202"/>
            <a:ext cx="5432150" cy="6454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ECEE0-0FF1-A944-A6C0-C6159EC8CCE8}"/>
              </a:ext>
            </a:extLst>
          </p:cNvPr>
          <p:cNvSpPr/>
          <p:nvPr/>
        </p:nvSpPr>
        <p:spPr>
          <a:xfrm>
            <a:off x="174184" y="6236044"/>
            <a:ext cx="32109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https://aws.amazon.com/types-of-cloud-computing/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09384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397"/>
            <a:ext cx="8229600" cy="1143000"/>
          </a:xfrm>
        </p:spPr>
        <p:txBody>
          <a:bodyPr/>
          <a:lstStyle/>
          <a:p>
            <a:r>
              <a:rPr lang="en-US" dirty="0"/>
              <a:t>Elastic Beanstalk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397"/>
            <a:ext cx="8426299" cy="4525963"/>
          </a:xfrm>
        </p:spPr>
        <p:txBody>
          <a:bodyPr>
            <a:noAutofit/>
          </a:bodyPr>
          <a:lstStyle/>
          <a:p>
            <a:r>
              <a:rPr lang="en-US" sz="2100" dirty="0"/>
              <a:t>Environment Properties: add two new properties</a:t>
            </a:r>
          </a:p>
          <a:p>
            <a:r>
              <a:rPr lang="en-US" sz="2100" dirty="0"/>
              <a:t>Use the bucket user's credentials that you downloaded after creating the user </a:t>
            </a:r>
          </a:p>
          <a:p>
            <a:r>
              <a:rPr lang="en-US" sz="2100" dirty="0"/>
              <a:t>Name =</a:t>
            </a:r>
            <a:r>
              <a:rPr lang="en-US" sz="2100" b="1" dirty="0"/>
              <a:t> </a:t>
            </a:r>
            <a:r>
              <a:rPr lang="en-US" sz="2100" b="1" dirty="0">
                <a:latin typeface="Consolas"/>
                <a:cs typeface="Consolas"/>
              </a:rPr>
              <a:t>AWS_ACCESS_KEY_ID</a:t>
            </a:r>
            <a:r>
              <a:rPr lang="en-US" sz="2100" dirty="0">
                <a:latin typeface="Consolas"/>
                <a:cs typeface="Consolas"/>
              </a:rPr>
              <a:t>  </a:t>
            </a:r>
            <a:r>
              <a:rPr lang="en-US" sz="2100" dirty="0">
                <a:latin typeface="Calibri"/>
                <a:cs typeface="Calibri"/>
              </a:rPr>
              <a:t>Value = your S3 user's Access Key </a:t>
            </a:r>
          </a:p>
          <a:p>
            <a:r>
              <a:rPr lang="en-US" sz="2100" dirty="0"/>
              <a:t>Name = </a:t>
            </a:r>
            <a:r>
              <a:rPr lang="en-US" sz="2100" b="1" dirty="0">
                <a:latin typeface="Consolas"/>
                <a:cs typeface="Consolas"/>
              </a:rPr>
              <a:t>AWS_SECRET_ACCESS_KEY</a:t>
            </a:r>
            <a:r>
              <a:rPr lang="en-US" sz="2100" dirty="0">
                <a:latin typeface="Consolas"/>
                <a:cs typeface="Consolas"/>
              </a:rPr>
              <a:t> </a:t>
            </a:r>
            <a:r>
              <a:rPr lang="en-US" sz="2100" dirty="0">
                <a:latin typeface="Calibri"/>
                <a:cs typeface="Calibri"/>
              </a:rPr>
              <a:t>Value = your S3 user's secret access key </a:t>
            </a:r>
          </a:p>
          <a:p>
            <a:r>
              <a:rPr lang="en-US" sz="2100" dirty="0">
                <a:latin typeface="Calibri"/>
                <a:cs typeface="Calibri"/>
              </a:rPr>
              <a:t>Click Apply</a:t>
            </a: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BC960-D460-DC4F-ADAE-D3B980A8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1" y="4132654"/>
            <a:ext cx="6643089" cy="24899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89904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2615" y="2286318"/>
            <a:ext cx="8677420" cy="3046988"/>
          </a:xfrm>
          <a:prstGeom prst="rect">
            <a:avLst/>
          </a:prstGeom>
          <a:ln>
            <a:solidFill>
              <a:srgbClr val="1F497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STATICFILES_LOCATION = 'static'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MEDIAFILES_LOCATION = 'media'</a:t>
            </a:r>
          </a:p>
          <a:p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#If we are on AWS...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 'RDS_DB_NAME' in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os.environ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AWS_STORAGE_BUCKET_NAME = '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your-bucket-name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AWS_ACCESS_KEY_ID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os.getenv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('AWS_ACCESS_KEY_ID')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AWS_SECRET_ACCESS_KEY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os.getenv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('AWS_SECRET_ACCESS_KEY')</a:t>
            </a:r>
          </a:p>
          <a:p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STATIC_URL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f'https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://{AWS_STORAGE_BUCKET_NAME}.s3.amazonaws.com/{STATICFILES_LOCATION}/'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MEDIA_URL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f'https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://{AWS_STORAGE_BUCKET_NAME}.s3.amazonaws.com/{MEDIAFILES_LOCATION}/'</a:t>
            </a:r>
          </a:p>
          <a:p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STATICFILES_STORAGE = 'storages.backends.s3boto3.S3Boto3Storage'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DEFAULT_FILE_STORAGE = 'storages.backends.s3boto3.S3Boto3Storage'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987" y="200655"/>
            <a:ext cx="8460677" cy="1808914"/>
          </a:xfrm>
          <a:solidFill>
            <a:srgbClr val="FFFFFF"/>
          </a:solidFill>
          <a:ln>
            <a:solidFill>
              <a:srgbClr val="1F497D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/>
              <a:t>settings.py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Add to the end  </a:t>
            </a:r>
          </a:p>
          <a:p>
            <a:pPr marL="0" indent="0">
              <a:buNone/>
            </a:pPr>
            <a:r>
              <a:rPr lang="en-US" dirty="0"/>
              <a:t>replace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your-bucket-name</a:t>
            </a:r>
            <a:r>
              <a:rPr lang="en-US" b="1" dirty="0"/>
              <a:t> </a:t>
            </a:r>
            <a:r>
              <a:rPr lang="en-US" dirty="0"/>
              <a:t>with your S3 bucket name</a:t>
            </a:r>
          </a:p>
        </p:txBody>
      </p:sp>
    </p:spTree>
    <p:extLst>
      <p:ext uri="{BB962C8B-B14F-4D97-AF65-F5344CB8AC3E}">
        <p14:creationId xmlns:p14="http://schemas.microsoft.com/office/powerpoint/2010/main" val="11649557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0AA6-72D9-1C4A-BF84-91AD0C71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ebextensions</a:t>
            </a:r>
            <a:r>
              <a:rPr lang="en-US" dirty="0"/>
              <a:t>/02_python.config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6F52-766E-074D-B918-B72EB554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1666"/>
            <a:ext cx="8229600" cy="10444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Collect static files</a:t>
            </a:r>
          </a:p>
          <a:p>
            <a:r>
              <a:rPr lang="en-US" dirty="0" err="1"/>
              <a:t>django_storages</a:t>
            </a:r>
            <a:r>
              <a:rPr lang="en-US" dirty="0"/>
              <a:t> and </a:t>
            </a:r>
            <a:r>
              <a:rPr lang="en-US" dirty="0" err="1"/>
              <a:t>boto</a:t>
            </a:r>
            <a:r>
              <a:rPr lang="en-US" dirty="0"/>
              <a:t> will handle moving them to the S3 bucket for the app to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5DBF1-F667-EC4D-B243-8E5CAF07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70" y="1641214"/>
            <a:ext cx="9153970" cy="29979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B2D40E-1857-0748-956C-18CADAA325AB}"/>
              </a:ext>
            </a:extLst>
          </p:cNvPr>
          <p:cNvSpPr/>
          <p:nvPr/>
        </p:nvSpPr>
        <p:spPr>
          <a:xfrm>
            <a:off x="254833" y="1903751"/>
            <a:ext cx="8754255" cy="4347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10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6F48-71D4-B141-9241-C39BDBB1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changes and 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FA321-FD14-2843-9793-6449837A5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add .</a:t>
            </a:r>
          </a:p>
          <a:p>
            <a:r>
              <a:rPr lang="en-US" dirty="0"/>
              <a:t>git commit -m "Static files"</a:t>
            </a:r>
          </a:p>
          <a:p>
            <a:r>
              <a:rPr lang="en-US" dirty="0" err="1"/>
              <a:t>eb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22729998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4669436" cy="1143000"/>
          </a:xfrm>
        </p:spPr>
        <p:txBody>
          <a:bodyPr/>
          <a:lstStyle/>
          <a:p>
            <a:r>
              <a:rPr lang="en-US" dirty="0"/>
              <a:t>Check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64505" cy="4525963"/>
          </a:xfrm>
        </p:spPr>
        <p:txBody>
          <a:bodyPr>
            <a:normAutofit/>
          </a:bodyPr>
          <a:lstStyle/>
          <a:p>
            <a:r>
              <a:rPr lang="en-US" dirty="0"/>
              <a:t>Our CSS and JS should start working </a:t>
            </a:r>
          </a:p>
          <a:p>
            <a:r>
              <a:rPr lang="en-US" dirty="0"/>
              <a:t>Upload images should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9BA8E-F390-7E44-8B19-900656359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78" y="0"/>
            <a:ext cx="3401122" cy="685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36A31C-37F9-904B-99D9-F6C59267877F}"/>
              </a:ext>
            </a:extLst>
          </p:cNvPr>
          <p:cNvCxnSpPr/>
          <p:nvPr/>
        </p:nvCxnSpPr>
        <p:spPr>
          <a:xfrm flipV="1">
            <a:off x="3912433" y="6265889"/>
            <a:ext cx="1373245" cy="17988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F9B2F0-63FA-C94D-90BC-A2BA40120DD9}"/>
              </a:ext>
            </a:extLst>
          </p:cNvPr>
          <p:cNvSpPr txBox="1"/>
          <p:nvPr/>
        </p:nvSpPr>
        <p:spPr>
          <a:xfrm>
            <a:off x="2351233" y="6141154"/>
            <a:ext cx="161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for red delete button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4F7E8-D661-BB4A-9D5A-FDF1425FB4DB}"/>
              </a:ext>
            </a:extLst>
          </p:cNvPr>
          <p:cNvCxnSpPr>
            <a:cxnSpLocks/>
          </p:cNvCxnSpPr>
          <p:nvPr/>
        </p:nvCxnSpPr>
        <p:spPr>
          <a:xfrm flipH="1" flipV="1">
            <a:off x="8270366" y="481560"/>
            <a:ext cx="229057" cy="70266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E92C5B-2025-4849-9968-FA4AB05414D5}"/>
              </a:ext>
            </a:extLst>
          </p:cNvPr>
          <p:cNvSpPr txBox="1"/>
          <p:nvPr/>
        </p:nvSpPr>
        <p:spPr>
          <a:xfrm>
            <a:off x="7555043" y="1244184"/>
            <a:ext cx="139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8F06A-C4AE-6E45-A596-079D1916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57272"/>
            <a:ext cx="4409014" cy="84944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4890B1-27A8-B347-BE76-13F40131CCCC}"/>
              </a:ext>
            </a:extLst>
          </p:cNvPr>
          <p:cNvSpPr txBox="1"/>
          <p:nvPr/>
        </p:nvSpPr>
        <p:spPr>
          <a:xfrm>
            <a:off x="457200" y="5021706"/>
            <a:ext cx="3575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JavaScript, are you sure message when deleting a place</a:t>
            </a:r>
          </a:p>
        </p:txBody>
      </p:sp>
    </p:spTree>
    <p:extLst>
      <p:ext uri="{BB962C8B-B14F-4D97-AF65-F5344CB8AC3E}">
        <p14:creationId xmlns:p14="http://schemas.microsoft.com/office/powerpoint/2010/main" val="16936994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D643-81E4-EE41-9D6F-D3B0AB0E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Check your S3 Bucket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0AE2-27B9-3A46-AFA8-F8011E8F4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/>
              <a:t>Directories for your static files</a:t>
            </a:r>
          </a:p>
          <a:p>
            <a:r>
              <a:rPr lang="en-US" dirty="0"/>
              <a:t>Directory for </a:t>
            </a:r>
            <a:r>
              <a:rPr lang="en-US" dirty="0" err="1"/>
              <a:t>user_images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62FBD-FDAE-5145-AEEB-BD7401DD9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4" y="2434672"/>
            <a:ext cx="8424472" cy="44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743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collectstatic</a:t>
            </a:r>
            <a:r>
              <a:rPr lang="en-US" dirty="0"/>
              <a:t> locally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collectstatic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Type yes</a:t>
            </a:r>
          </a:p>
          <a:p>
            <a:endParaRPr lang="en-US" dirty="0"/>
          </a:p>
          <a:p>
            <a:r>
              <a:rPr lang="en-US" dirty="0"/>
              <a:t>Several files (CSS, JS for your site, and for the admin console) will be copied to new www directory</a:t>
            </a:r>
          </a:p>
          <a:p>
            <a:endParaRPr lang="en-US" dirty="0"/>
          </a:p>
          <a:p>
            <a:r>
              <a:rPr lang="en-US" dirty="0"/>
              <a:t>Now both the local and deployed versions should have the static files in the equivalent location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615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Final modifications to </a:t>
            </a: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43396"/>
            <a:ext cx="8229600" cy="44146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Change DEBUG to default to False</a:t>
            </a:r>
          </a:p>
          <a:p>
            <a:r>
              <a:rPr lang="en-US" dirty="0"/>
              <a:t>After you set up the static files, your static files won't work locally unless you set DJANGO_DEBUG=1</a:t>
            </a:r>
          </a:p>
          <a:p>
            <a:r>
              <a:rPr lang="en-US" dirty="0"/>
              <a:t>Now you will need to run 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set DJANGO_DEBUG=1 </a:t>
            </a:r>
            <a:r>
              <a:rPr lang="en-US" dirty="0">
                <a:latin typeface="Consolas"/>
                <a:cs typeface="Consolas"/>
              </a:rPr>
              <a:t>		    	</a:t>
            </a:r>
            <a:r>
              <a:rPr lang="en-US" dirty="0">
                <a:latin typeface="Calibri"/>
                <a:cs typeface="Calibri"/>
              </a:rPr>
              <a:t>(PCs)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export DJANGO_DEBUG=1 </a:t>
            </a: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>
                <a:latin typeface="Calibri"/>
                <a:cs typeface="Calibri"/>
              </a:rPr>
              <a:t>(Mac or Linux)</a:t>
            </a:r>
          </a:p>
          <a:p>
            <a:r>
              <a:rPr lang="en-US" dirty="0"/>
              <a:t>to run in debug mode, else production mode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F3D4D-F96C-C645-A22F-CA2EA608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68" y="1071796"/>
            <a:ext cx="5168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330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616F-A887-E345-9A8C-1D26C76B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Modification - Secret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524A-C607-9744-B065-2E7D5E99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should replace secret key with a new, random key</a:t>
            </a:r>
          </a:p>
          <a:p>
            <a:r>
              <a:rPr lang="en-US" sz="2800" dirty="0"/>
              <a:t>Generate a new key using this script  </a:t>
            </a:r>
            <a:r>
              <a:rPr lang="en-US" sz="2800" dirty="0">
                <a:hlinkClick r:id="rId2"/>
              </a:rPr>
              <a:t>https://gist.github.com/ndarville/3452907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Save as an environment variable DJANGO_SECRET_KEY locally, </a:t>
            </a:r>
            <a:r>
              <a:rPr lang="en-US" sz="2800" b="1" dirty="0"/>
              <a:t>and</a:t>
            </a:r>
            <a:r>
              <a:rPr lang="en-US" sz="2800" dirty="0"/>
              <a:t> in your                  EB configuration &gt; Software &gt; Environment Properties </a:t>
            </a: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7B5C5-0E6A-284C-96AD-ADDA7703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6" y="3587244"/>
            <a:ext cx="8543867" cy="4353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44A2C-8FCA-BB4F-8585-2E8771E5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781" y="4648084"/>
            <a:ext cx="1466152" cy="166064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611606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616F-A887-E345-9A8C-1D26C76B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Modification - Secret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524A-C607-9744-B065-2E7D5E99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Modify </a:t>
            </a:r>
            <a:r>
              <a:rPr lang="en-US" sz="2800" dirty="0" err="1"/>
              <a:t>settings.py</a:t>
            </a:r>
            <a:r>
              <a:rPr lang="en-US" sz="2800" dirty="0"/>
              <a:t> to read key from          environment variable 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20A7C-1FB9-3646-985A-C2A8F420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02842"/>
            <a:ext cx="8129778" cy="7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2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tool: </a:t>
            </a:r>
            <a:r>
              <a:rPr lang="en-US" dirty="0" err="1"/>
              <a:t>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Will use the </a:t>
            </a:r>
            <a:r>
              <a:rPr lang="en-US" b="1" dirty="0" err="1"/>
              <a:t>eb</a:t>
            </a:r>
            <a:r>
              <a:rPr lang="en-US" dirty="0"/>
              <a:t> command line tool </a:t>
            </a:r>
          </a:p>
          <a:p>
            <a:r>
              <a:rPr lang="en-US" dirty="0"/>
              <a:t>This is linked to your AWS account</a:t>
            </a:r>
          </a:p>
          <a:p>
            <a:r>
              <a:rPr lang="en-US" dirty="0"/>
              <a:t>Manages creating a secure connection to AWS</a:t>
            </a:r>
          </a:p>
          <a:p>
            <a:r>
              <a:rPr lang="en-US" dirty="0"/>
              <a:t>Can be used to create applications</a:t>
            </a:r>
          </a:p>
          <a:p>
            <a:r>
              <a:rPr lang="en-US" dirty="0"/>
              <a:t>Works with 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  <a:p>
            <a:r>
              <a:rPr lang="en-US" dirty="0"/>
              <a:t>Collects all the code from the latest commit, and sends it to AWS</a:t>
            </a:r>
          </a:p>
          <a:p>
            <a:r>
              <a:rPr lang="en-US" dirty="0"/>
              <a:t>Contains other management tools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services typically have their own tools e.g. </a:t>
            </a:r>
            <a:r>
              <a:rPr lang="en-US" b="1" dirty="0"/>
              <a:t>Heroku CLI</a:t>
            </a:r>
            <a:r>
              <a:rPr lang="en-US" dirty="0"/>
              <a:t>, </a:t>
            </a:r>
            <a:r>
              <a:rPr lang="en-US" b="1" dirty="0" err="1"/>
              <a:t>gcloud</a:t>
            </a:r>
            <a:r>
              <a:rPr lang="en-US" dirty="0"/>
              <a:t> for Google App Engine</a:t>
            </a:r>
            <a:r>
              <a:rPr lang="is-IS" dirty="0"/>
              <a:t>…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247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git</a:t>
            </a:r>
            <a:r>
              <a:rPr lang="en-US" b="1" dirty="0">
                <a:latin typeface="Consolas"/>
                <a:cs typeface="Consolas"/>
              </a:rPr>
              <a:t> add 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git commit -m "secret key"</a:t>
            </a:r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eb</a:t>
            </a:r>
            <a:r>
              <a:rPr lang="en-US" b="1" dirty="0">
                <a:latin typeface="Consolas"/>
                <a:cs typeface="Consolas"/>
              </a:rPr>
              <a:t> deploy</a:t>
            </a:r>
          </a:p>
          <a:p>
            <a:pPr marL="0" indent="0">
              <a:buNone/>
            </a:pPr>
            <a:endParaRPr lang="en-US" b="1" dirty="0">
              <a:latin typeface="Consolas"/>
              <a:cs typeface="Consolas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Verify everything is still working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local and deployed versions should both work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a page that doesn't exist at AWS – should see generic 404 message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77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Media and Static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Improvement: better to have two buckets, one for media, one for static files</a:t>
            </a:r>
          </a:p>
          <a:p>
            <a:r>
              <a:rPr lang="en-US" dirty="0"/>
              <a:t>Media: things your users might upload; profile pictures, pictures for social media sites, travel report pictures</a:t>
            </a:r>
            <a:r>
              <a:rPr lang="is-IS" dirty="0"/>
              <a:t>…</a:t>
            </a:r>
          </a:p>
          <a:p>
            <a:r>
              <a:rPr lang="is-IS" dirty="0"/>
              <a:t>Static files: things that you create for your site, CSS, JavaScripts, your logos, backgrounds, other images...</a:t>
            </a:r>
          </a:p>
          <a:p>
            <a:r>
              <a:rPr lang="en-US" dirty="0"/>
              <a:t>Serving separately allows you to manage them more easily </a:t>
            </a:r>
          </a:p>
          <a:p>
            <a:pPr lvl="1"/>
            <a:r>
              <a:rPr lang="en-US" dirty="0"/>
              <a:t>Example: you may want to delete all of the files uploaded by a user who closed their account without risking deleting any files that belong to your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85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9C34-5EDF-8249-B2E9-815F0352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5449-6472-6F43-81C8-C5F76C01D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 could it be a bad idea to making everything in your bucket public?</a:t>
            </a:r>
          </a:p>
          <a:p>
            <a:endParaRPr lang="en-US" dirty="0"/>
          </a:p>
          <a:p>
            <a:r>
              <a:rPr lang="en-US" dirty="0"/>
              <a:t>Open to abuse – you pay per file downloaded/uploaded </a:t>
            </a:r>
          </a:p>
          <a:p>
            <a:r>
              <a:rPr lang="en-US" dirty="0"/>
              <a:t>Recommended: set up AWS </a:t>
            </a:r>
            <a:r>
              <a:rPr lang="en-US" dirty="0" err="1"/>
              <a:t>CloudFlare</a:t>
            </a:r>
            <a:r>
              <a:rPr lang="en-US" dirty="0"/>
              <a:t> CDN as intermediary between the internet and your bucket</a:t>
            </a:r>
          </a:p>
          <a:p>
            <a:r>
              <a:rPr lang="en-US" dirty="0"/>
              <a:t>CDN will cache files and serve from cache </a:t>
            </a:r>
          </a:p>
          <a:p>
            <a:r>
              <a:rPr lang="en-US" dirty="0"/>
              <a:t>Can detect and block excessive file access </a:t>
            </a:r>
          </a:p>
        </p:txBody>
      </p:sp>
    </p:spTree>
    <p:extLst>
      <p:ext uri="{BB962C8B-B14F-4D97-AF65-F5344CB8AC3E}">
        <p14:creationId xmlns:p14="http://schemas.microsoft.com/office/powerpoint/2010/main" val="13563023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3899-A709-324C-A354-19922138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</a:t>
            </a:r>
            <a:r>
              <a:rPr lang="en-US" dirty="0" err="1"/>
              <a:t>settings.py</a:t>
            </a:r>
            <a:r>
              <a:rPr lang="en-US" dirty="0"/>
              <a:t> files for different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E2896-521C-5D48-8F96-9450E3586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settings.py</a:t>
            </a:r>
            <a:r>
              <a:rPr lang="en-US" dirty="0"/>
              <a:t> has a lot of if statements to check if the code is running locally vs. AWS</a:t>
            </a:r>
          </a:p>
          <a:p>
            <a:r>
              <a:rPr lang="en-US" dirty="0"/>
              <a:t>Better: two </a:t>
            </a:r>
            <a:r>
              <a:rPr lang="en-US" dirty="0" err="1"/>
              <a:t>settings.py</a:t>
            </a:r>
            <a:r>
              <a:rPr lang="en-US" dirty="0"/>
              <a:t> files, load one if deployed, load the other if local </a:t>
            </a:r>
          </a:p>
          <a:p>
            <a:r>
              <a:rPr lang="en-US" dirty="0">
                <a:hlinkClick r:id="rId2"/>
              </a:rPr>
              <a:t>https://docs.djangoproject.com/en/2.2/topics/settings/</a:t>
            </a:r>
            <a:endParaRPr lang="en-US" dirty="0"/>
          </a:p>
          <a:p>
            <a:r>
              <a:rPr lang="en-US" dirty="0">
                <a:hlinkClick r:id="rId3"/>
              </a:rPr>
              <a:t>https://simpleisbetterthancomplex.com/tips/2017/07/03/django-tip-20-working-with-multiple-settings-modules.html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36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Deployed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https://github.com/claraj/wishlist_with_uploads_aws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3345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73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DEBUG=False, no debug information leaked  errors; generic 404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Make sure you set the DJANGO_DEBUG=1 environment variable when running on your computer; debug mode needed to serve static files correctly with </a:t>
            </a:r>
            <a:r>
              <a:rPr lang="en-US" dirty="0" err="1"/>
              <a:t>manage.py</a:t>
            </a:r>
            <a:r>
              <a:rPr lang="en-US" dirty="0"/>
              <a:t> </a:t>
            </a:r>
            <a:r>
              <a:rPr lang="en-US" dirty="0" err="1"/>
              <a:t>runserver</a:t>
            </a:r>
            <a:r>
              <a:rPr lang="en-US" dirty="0"/>
              <a:t>; also for stack traces for errors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8742D-8D7C-7244-BB18-067E4D43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33276"/>
            <a:ext cx="8763000" cy="2006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47518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F6CB-BF03-B74D-9FBF-706CA17E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413ED-D098-334D-A497-C65B19B9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runs when deployed</a:t>
            </a:r>
          </a:p>
          <a:p>
            <a:r>
              <a:rPr lang="en-US" dirty="0"/>
              <a:t>Generic 404 page</a:t>
            </a:r>
          </a:p>
          <a:p>
            <a:r>
              <a:rPr lang="en-US" dirty="0"/>
              <a:t>User can upload images, images are saved</a:t>
            </a:r>
          </a:p>
          <a:p>
            <a:r>
              <a:rPr lang="en-US" dirty="0"/>
              <a:t>User images stored in /</a:t>
            </a:r>
            <a:r>
              <a:rPr lang="en-US" dirty="0" err="1"/>
              <a:t>user_images</a:t>
            </a:r>
            <a:r>
              <a:rPr lang="en-US" dirty="0"/>
              <a:t> directory of bucket</a:t>
            </a:r>
          </a:p>
          <a:p>
            <a:r>
              <a:rPr lang="en-US" dirty="0"/>
              <a:t>Static files served from bucket</a:t>
            </a:r>
          </a:p>
          <a:p>
            <a:pPr lvl="1"/>
            <a:r>
              <a:rPr lang="en-US" dirty="0"/>
              <a:t>Site has background image behind site name, JavaScript, our CSS</a:t>
            </a:r>
          </a:p>
        </p:txBody>
      </p:sp>
    </p:spTree>
    <p:extLst>
      <p:ext uri="{BB962C8B-B14F-4D97-AF65-F5344CB8AC3E}">
        <p14:creationId xmlns:p14="http://schemas.microsoft.com/office/powerpoint/2010/main" val="34861361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Code goes through at least two stages; development and production; and usually one or more others; names may vary</a:t>
            </a:r>
          </a:p>
          <a:p>
            <a:endParaRPr lang="en-US" dirty="0"/>
          </a:p>
          <a:p>
            <a:r>
              <a:rPr lang="en-US" b="1" dirty="0"/>
              <a:t>Development</a:t>
            </a:r>
            <a:r>
              <a:rPr lang="en-US" dirty="0"/>
              <a:t> environment: on your machine, as it's being worked on; code changing quickly as you work; optimized for restarting; changing </a:t>
            </a:r>
            <a:r>
              <a:rPr lang="en-US" dirty="0" err="1"/>
              <a:t>config</a:t>
            </a:r>
            <a:r>
              <a:rPr lang="en-US" dirty="0"/>
              <a:t>; viewing error messages and troubleshooting</a:t>
            </a:r>
          </a:p>
          <a:p>
            <a:r>
              <a:rPr lang="en-US" b="1" dirty="0"/>
              <a:t>Testing</a:t>
            </a:r>
            <a:r>
              <a:rPr lang="en-US" dirty="0"/>
              <a:t> environment: similar to </a:t>
            </a:r>
            <a:r>
              <a:rPr lang="en-US" dirty="0" err="1"/>
              <a:t>dev</a:t>
            </a:r>
            <a:r>
              <a:rPr lang="en-US" dirty="0"/>
              <a:t> environment; but with code will not change as often; updated with used for internal QA testers</a:t>
            </a:r>
          </a:p>
          <a:p>
            <a:r>
              <a:rPr lang="en-US" b="1" dirty="0"/>
              <a:t>Staging</a:t>
            </a:r>
            <a:r>
              <a:rPr lang="en-US" dirty="0"/>
              <a:t> environment: similar to production, may use test or real data; may be available to selected customers. For more testing, and checking if the code is ready to move to</a:t>
            </a:r>
            <a:r>
              <a:rPr lang="is-IS" dirty="0"/>
              <a:t>…</a:t>
            </a:r>
          </a:p>
          <a:p>
            <a:r>
              <a:rPr lang="en-US" b="1" dirty="0"/>
              <a:t>Production</a:t>
            </a:r>
            <a:r>
              <a:rPr lang="en-US" dirty="0"/>
              <a:t> environment: the real world, app is released; is live; online; public; in the app store</a:t>
            </a:r>
            <a:r>
              <a:rPr lang="is-IS" dirty="0"/>
              <a:t>…</a:t>
            </a:r>
          </a:p>
          <a:p>
            <a:endParaRPr lang="is-IS" dirty="0"/>
          </a:p>
          <a:p>
            <a:r>
              <a:rPr lang="en-US" dirty="0">
                <a:hlinkClick r:id="rId2"/>
              </a:rPr>
              <a:t>https://en.wikipedia.org/wiki/Deployment_environment</a:t>
            </a:r>
            <a:r>
              <a:rPr lang="en-US" dirty="0"/>
              <a:t> </a:t>
            </a:r>
            <a:endParaRPr lang="is-I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400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vs.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AKA dev vs prod</a:t>
            </a:r>
          </a:p>
          <a:p>
            <a:r>
              <a:rPr lang="en-US" dirty="0"/>
              <a:t>The environment where the code is being developed is not the same as the place where it will run</a:t>
            </a:r>
          </a:p>
          <a:p>
            <a:r>
              <a:rPr lang="en-US" dirty="0"/>
              <a:t>So what works in development may not work as expected in production</a:t>
            </a:r>
          </a:p>
          <a:p>
            <a:r>
              <a:rPr lang="en-US" dirty="0"/>
              <a:t>And you've got to build code with consideration to how it will be deployed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561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vs.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7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development code and configuration is optimized for development, and is different to production code optimized for running for the customer</a:t>
            </a:r>
          </a:p>
          <a:p>
            <a:r>
              <a:rPr lang="en-US" dirty="0"/>
              <a:t>Different web server -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runserver</a:t>
            </a:r>
            <a:r>
              <a:rPr lang="en-US" b="1" dirty="0"/>
              <a:t> </a:t>
            </a:r>
            <a:r>
              <a:rPr lang="en-US" dirty="0"/>
              <a:t>runs a very basic web server. For production, you'll want a real web server that can be configured, handle real demand, write logs, and do it all quickly and securely. Also, you'll want to serve static files separately from web app-generated pages; as we did with EB and S3</a:t>
            </a:r>
          </a:p>
          <a:p>
            <a:r>
              <a:rPr lang="en-US" dirty="0"/>
              <a:t>Different database; DB on your machine vs. different server</a:t>
            </a:r>
          </a:p>
          <a:p>
            <a:r>
              <a:rPr lang="en-US" dirty="0"/>
              <a:t>Using test data vs. real data</a:t>
            </a:r>
          </a:p>
          <a:p>
            <a:r>
              <a:rPr lang="en-US" dirty="0"/>
              <a:t>Optimized, faster code</a:t>
            </a:r>
          </a:p>
          <a:p>
            <a:r>
              <a:rPr lang="en-US" dirty="0"/>
              <a:t>Different log levels; debugging output</a:t>
            </a:r>
          </a:p>
          <a:p>
            <a:r>
              <a:rPr lang="en-US" dirty="0"/>
              <a:t>Removing any private/proprietary data; different keys/secrets for </a:t>
            </a:r>
            <a:r>
              <a:rPr lang="en-US" dirty="0" err="1"/>
              <a:t>dev</a:t>
            </a:r>
            <a:r>
              <a:rPr lang="en-US" dirty="0"/>
              <a:t> vs. prod</a:t>
            </a:r>
          </a:p>
          <a:p>
            <a:r>
              <a:rPr lang="en-US" dirty="0"/>
              <a:t>Code cleanup </a:t>
            </a:r>
          </a:p>
          <a:p>
            <a:r>
              <a:rPr lang="en-US" dirty="0"/>
              <a:t>Production is online and handling real web traffic. Network, firewall issues</a:t>
            </a:r>
          </a:p>
          <a:p>
            <a:r>
              <a:rPr lang="en-US" dirty="0"/>
              <a:t>Running on your machine vs. running on servers - server can run different OS and have hardware (memory, storage</a:t>
            </a:r>
            <a:r>
              <a:rPr lang="is-IS" dirty="0"/>
              <a:t>…)</a:t>
            </a:r>
            <a:endParaRPr lang="en-US" dirty="0"/>
          </a:p>
          <a:p>
            <a:r>
              <a:rPr lang="en-US" dirty="0"/>
              <a:t>(for compiled code) different build for production (optimize for speed) vs. development (optimize for running with a debugger) </a:t>
            </a:r>
          </a:p>
          <a:p>
            <a:r>
              <a:rPr lang="en-US" dirty="0"/>
              <a:t>Different strategies for dealing with errors</a:t>
            </a:r>
          </a:p>
          <a:p>
            <a:r>
              <a:rPr lang="en-US" dirty="0"/>
              <a:t>Few or one user vs. many real, live users</a:t>
            </a:r>
          </a:p>
          <a:p>
            <a:r>
              <a:rPr lang="is-IS" dirty="0"/>
              <a:t>Many other concerns…..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5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0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Command line tool, used to send your code to AWS</a:t>
            </a:r>
          </a:p>
          <a:p>
            <a:r>
              <a:rPr lang="en-US" dirty="0"/>
              <a:t>Install using pip (or pip3 for Macs/Linux)</a:t>
            </a:r>
          </a:p>
          <a:p>
            <a:r>
              <a:rPr lang="en-US" b="1" dirty="0">
                <a:latin typeface="Consolas"/>
                <a:cs typeface="Consolas"/>
              </a:rPr>
              <a:t>pip install </a:t>
            </a:r>
            <a:r>
              <a:rPr lang="en-US" b="1" dirty="0" err="1">
                <a:latin typeface="Consolas"/>
                <a:cs typeface="Consolas"/>
              </a:rPr>
              <a:t>awsebcli</a:t>
            </a:r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dirty="0" err="1"/>
              <a:t>awsebcli</a:t>
            </a:r>
            <a:r>
              <a:rPr lang="en-US" dirty="0"/>
              <a:t> = Amazon Web Services Elastic Beanstalk Command Line Interface</a:t>
            </a:r>
          </a:p>
          <a:p>
            <a:r>
              <a:rPr lang="en-US" dirty="0"/>
              <a:t>Verify install by typing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eb</a:t>
            </a:r>
            <a:r>
              <a:rPr lang="en-US" b="1" dirty="0">
                <a:latin typeface="Consolas"/>
                <a:cs typeface="Consolas"/>
              </a:rPr>
              <a:t> --version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FA6F7-47AA-3843-937B-084BC5EC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01" y="3154582"/>
            <a:ext cx="6266085" cy="8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216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it works on my computer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common response to facing a bug in production: 'but it works on my machine!' *</a:t>
            </a:r>
          </a:p>
          <a:p>
            <a:endParaRPr lang="en-US" dirty="0"/>
          </a:p>
          <a:p>
            <a:r>
              <a:rPr lang="en-US" dirty="0"/>
              <a:t>"</a:t>
            </a:r>
            <a:r>
              <a:rPr lang="en-US" i="1" dirty="0"/>
              <a:t>I don't care if it works on your machine! We are not shipping your machine!</a:t>
            </a:r>
            <a:r>
              <a:rPr lang="en-US" dirty="0"/>
              <a:t>" -- </a:t>
            </a:r>
            <a:r>
              <a:rPr lang="en-US" dirty="0" err="1"/>
              <a:t>Ovidiu</a:t>
            </a:r>
            <a:r>
              <a:rPr lang="en-US" dirty="0"/>
              <a:t> </a:t>
            </a:r>
            <a:r>
              <a:rPr lang="en-US" dirty="0" err="1"/>
              <a:t>Platon</a:t>
            </a:r>
            <a:endParaRPr lang="en-US" dirty="0"/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* This is </a:t>
            </a:r>
            <a:r>
              <a:rPr lang="en-US" i="1" dirty="0"/>
              <a:t>not</a:t>
            </a:r>
            <a:r>
              <a:rPr lang="en-US" dirty="0"/>
              <a:t> a good excuse </a:t>
            </a:r>
            <a:r>
              <a:rPr lang="en-US" dirty="0">
                <a:hlinkClick r:id="rId2"/>
              </a:rPr>
              <a:t>https://blog.codinghorror.com/the-works-on-my-machine-certification-program/</a:t>
            </a:r>
            <a:r>
              <a:rPr lang="en-US" dirty="0"/>
              <a:t> </a:t>
            </a:r>
          </a:p>
          <a:p>
            <a:pPr marL="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25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apply to LMN?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LMN needs to be deployed to AWS</a:t>
            </a:r>
          </a:p>
          <a:p>
            <a:endParaRPr lang="en-US" dirty="0"/>
          </a:p>
          <a:p>
            <a:r>
              <a:rPr lang="en-US" dirty="0"/>
              <a:t>Heroku, Azure, or Google Cloud Platform are alternatives if desired </a:t>
            </a:r>
          </a:p>
          <a:p>
            <a:pPr lvl="1"/>
            <a:r>
              <a:rPr lang="en-US" dirty="0"/>
              <a:t>Heroku does support Postgres databases but does not have an equivalent of S3 for storage - you'll need to create a S3 bucket or similar for Heroku to use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857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3B02-7D11-4340-B3C3-57ED92BC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240" y="740780"/>
            <a:ext cx="3420319" cy="1220868"/>
          </a:xfrm>
        </p:spPr>
        <p:txBody>
          <a:bodyPr/>
          <a:lstStyle/>
          <a:p>
            <a:r>
              <a:rPr lang="en-US" dirty="0"/>
              <a:t>Billing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7281D-CD1D-B543-8C44-042655BB2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02" y="381965"/>
            <a:ext cx="3648590" cy="606513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WATCH YOUR BILLING ACCOUNT</a:t>
            </a:r>
          </a:p>
          <a:p>
            <a:r>
              <a:rPr lang="en-US" dirty="0"/>
              <a:t>Use the reports to you can see what you are using, and what it is costing</a:t>
            </a:r>
          </a:p>
          <a:p>
            <a:r>
              <a:rPr lang="en-US" dirty="0"/>
              <a:t>Shut down/disable services you don't need - remember </a:t>
            </a:r>
            <a:r>
              <a:rPr lang="en-US" b="1" dirty="0"/>
              <a:t>a database or a bucket will still incur charges for existing</a:t>
            </a:r>
            <a:r>
              <a:rPr lang="en-US" dirty="0"/>
              <a:t>, even if it is disabled</a:t>
            </a:r>
          </a:p>
          <a:p>
            <a:r>
              <a:rPr lang="en-US" dirty="0"/>
              <a:t>Recommended: </a:t>
            </a:r>
            <a:r>
              <a:rPr lang="en-US" b="1" dirty="0"/>
              <a:t>set up a budget </a:t>
            </a:r>
            <a:r>
              <a:rPr lang="en-US" dirty="0"/>
              <a:t>which can send email </a:t>
            </a:r>
            <a:r>
              <a:rPr lang="en-US" b="1" dirty="0"/>
              <a:t>alerts </a:t>
            </a:r>
            <a:r>
              <a:rPr lang="en-US" dirty="0"/>
              <a:t>to notify you if you've spent a certain amount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CF42F-0D40-8646-8D0A-7B37F0EB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18" y="3201386"/>
            <a:ext cx="4427646" cy="33935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356BFB-5B54-EA40-896B-6687B47A0288}"/>
              </a:ext>
            </a:extLst>
          </p:cNvPr>
          <p:cNvCxnSpPr>
            <a:cxnSpLocks/>
          </p:cNvCxnSpPr>
          <p:nvPr/>
        </p:nvCxnSpPr>
        <p:spPr>
          <a:xfrm flipV="1">
            <a:off x="3680749" y="3810834"/>
            <a:ext cx="803845" cy="87691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758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https://realpython.com/blog/python/deploying-a-django-app-and-postgresql-to-aws-elastic-beanstalk/</a:t>
            </a:r>
          </a:p>
          <a:p>
            <a:r>
              <a:rPr lang="en-US" dirty="0">
                <a:hlinkClick r:id="rId2"/>
              </a:rPr>
              <a:t>https://www.caktusgroup.com/blog/2014/11/10/Using-Amazon-S3-to-store-your-Django-sites-static-and-media-files/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7233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36F1-5C3E-9942-8721-7FE99063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Up, Lab, and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6014-F609-7E48-9056-5C650A0A03F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Please show me your app running for credit for this lab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haven't got everything working, finish up and submit the link to your live site to the Lab </a:t>
            </a:r>
            <a:r>
              <a:rPr lang="en-US" dirty="0" err="1"/>
              <a:t>dropbox</a:t>
            </a:r>
            <a:endParaRPr lang="en-US" dirty="0"/>
          </a:p>
          <a:p>
            <a:endParaRPr lang="en-US" dirty="0"/>
          </a:p>
          <a:p>
            <a:r>
              <a:rPr lang="en-US" dirty="0"/>
              <a:t>Once I've verified everything is working, you may delete this project to avoid being billed</a:t>
            </a:r>
          </a:p>
          <a:p>
            <a:r>
              <a:rPr lang="en-US" dirty="0"/>
              <a:t>You'll need to delete all of the resources:</a:t>
            </a:r>
          </a:p>
          <a:p>
            <a:pPr lvl="1"/>
            <a:r>
              <a:rPr lang="en-US" dirty="0"/>
              <a:t>EB environment and application</a:t>
            </a:r>
          </a:p>
          <a:p>
            <a:pPr lvl="1"/>
            <a:r>
              <a:rPr lang="en-US" dirty="0"/>
              <a:t>RDS database</a:t>
            </a:r>
          </a:p>
          <a:p>
            <a:pPr lvl="1"/>
            <a:r>
              <a:rPr lang="en-US" dirty="0"/>
              <a:t>Both S3 buckets</a:t>
            </a:r>
          </a:p>
        </p:txBody>
      </p:sp>
    </p:spTree>
    <p:extLst>
      <p:ext uri="{BB962C8B-B14F-4D97-AF65-F5344CB8AC3E}">
        <p14:creationId xmlns:p14="http://schemas.microsoft.com/office/powerpoint/2010/main" val="16736500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	: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You've deployed an app to a VM running on Amazon; then configured DB, storage</a:t>
            </a:r>
          </a:p>
          <a:p>
            <a:r>
              <a:rPr lang="en-US" dirty="0"/>
              <a:t>For a larger app, there may be more configuration needed</a:t>
            </a:r>
          </a:p>
          <a:p>
            <a:r>
              <a:rPr lang="en-US" dirty="0"/>
              <a:t>Another way to deal with deployment: </a:t>
            </a:r>
            <a:r>
              <a:rPr lang="en-US" b="1" dirty="0"/>
              <a:t>containers</a:t>
            </a:r>
          </a:p>
          <a:p>
            <a:r>
              <a:rPr lang="en-US" dirty="0"/>
              <a:t>Package your app, dependencies, configuration</a:t>
            </a:r>
            <a:r>
              <a:rPr lang="is-IS" dirty="0"/>
              <a:t>… </a:t>
            </a:r>
            <a:r>
              <a:rPr lang="en-US" dirty="0"/>
              <a:t> in a container. Once done, deploy the container. </a:t>
            </a:r>
          </a:p>
          <a:p>
            <a:r>
              <a:rPr lang="en-US" dirty="0"/>
              <a:t>The idea is to have more consistency between development and production environment</a:t>
            </a:r>
          </a:p>
          <a:p>
            <a:r>
              <a:rPr lang="en-US" dirty="0"/>
              <a:t>Examples: </a:t>
            </a:r>
            <a:r>
              <a:rPr lang="en-US" dirty="0" err="1"/>
              <a:t>Docker</a:t>
            </a:r>
            <a:r>
              <a:rPr lang="en-US" dirty="0"/>
              <a:t>, </a:t>
            </a:r>
            <a:r>
              <a:rPr lang="en-US" dirty="0" err="1"/>
              <a:t>Kubernetes</a:t>
            </a:r>
            <a:endParaRPr lang="en-US" dirty="0"/>
          </a:p>
          <a:p>
            <a:r>
              <a:rPr lang="en-US" dirty="0">
                <a:hlinkClick r:id="rId2"/>
              </a:rPr>
              <a:t>https://www.docker.com/</a:t>
            </a:r>
            <a:endParaRPr lang="en-US" dirty="0"/>
          </a:p>
          <a:p>
            <a:r>
              <a:rPr lang="en-US" dirty="0">
                <a:hlinkClick r:id="rId3"/>
              </a:rPr>
              <a:t>https://kubernetes.io/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https://techcrunch.com/2016/10/16/wtf-is-a-container/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1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https://aws.amazon.com/console/</a:t>
            </a:r>
            <a:r>
              <a:rPr lang="en-US" dirty="0"/>
              <a:t> </a:t>
            </a:r>
          </a:p>
          <a:p>
            <a:r>
              <a:rPr lang="en-US" dirty="0"/>
              <a:t>Manage all of your AWS things</a:t>
            </a:r>
          </a:p>
        </p:txBody>
      </p:sp>
    </p:spTree>
    <p:extLst>
      <p:ext uri="{BB962C8B-B14F-4D97-AF65-F5344CB8AC3E}">
        <p14:creationId xmlns:p14="http://schemas.microsoft.com/office/powerpoint/2010/main" val="342476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C137-371A-7245-A620-90C3739F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790661" cy="1143000"/>
          </a:xfrm>
        </p:spPr>
        <p:txBody>
          <a:bodyPr/>
          <a:lstStyle/>
          <a:p>
            <a:r>
              <a:rPr lang="en-US" dirty="0"/>
              <a:t>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E8DE1-DAC4-6245-B96C-F7F75EFB9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5212080" cy="5211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AWS has several locations around the world</a:t>
            </a:r>
          </a:p>
          <a:p>
            <a:r>
              <a:rPr lang="en-US" dirty="0"/>
              <a:t>These correspond to physical locations of data centers that Amazon operates </a:t>
            </a:r>
          </a:p>
          <a:p>
            <a:r>
              <a:rPr lang="en-US" dirty="0"/>
              <a:t>For most services, you select which region you wish to use</a:t>
            </a:r>
          </a:p>
          <a:p>
            <a:r>
              <a:rPr lang="en-US" b="1" dirty="0"/>
              <a:t>We'll use US-West-2, Oregon</a:t>
            </a:r>
          </a:p>
          <a:p>
            <a:r>
              <a:rPr lang="en-US" dirty="0"/>
              <a:t>The region that's geographically closest to your customers is usually cheapest and provides the fastest service</a:t>
            </a:r>
          </a:p>
          <a:p>
            <a:pPr lvl="1"/>
            <a:r>
              <a:rPr lang="en-US" dirty="0"/>
              <a:t>Ohio is closer in MN than Oregon but it's newer and as of spring 2019, is missing some of the features that Oregon has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645DE-0730-2448-A125-7BB17D76F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67" y="0"/>
            <a:ext cx="298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51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deployment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175"/>
          </a:xfrm>
        </p:spPr>
        <p:txBody>
          <a:bodyPr>
            <a:normAutofit fontScale="92500"/>
          </a:bodyPr>
          <a:lstStyle/>
          <a:p>
            <a:r>
              <a:rPr lang="en-US" dirty="0"/>
              <a:t>Create application</a:t>
            </a:r>
          </a:p>
          <a:p>
            <a:r>
              <a:rPr lang="en-US" dirty="0"/>
              <a:t>Add to </a:t>
            </a:r>
            <a:r>
              <a:rPr lang="en-US" dirty="0" err="1"/>
              <a:t>git</a:t>
            </a:r>
            <a:r>
              <a:rPr lang="en-US" dirty="0"/>
              <a:t> source control</a:t>
            </a:r>
          </a:p>
          <a:p>
            <a:r>
              <a:rPr lang="en-US" dirty="0"/>
              <a:t>Use </a:t>
            </a:r>
            <a:r>
              <a:rPr lang="en-US" dirty="0" err="1"/>
              <a:t>eb</a:t>
            </a:r>
            <a:r>
              <a:rPr lang="en-US" dirty="0"/>
              <a:t> to create an Elastic Beanstalk application</a:t>
            </a:r>
          </a:p>
          <a:p>
            <a:r>
              <a:rPr lang="en-US" dirty="0"/>
              <a:t>Use </a:t>
            </a:r>
            <a:r>
              <a:rPr lang="en-US" dirty="0" err="1"/>
              <a:t>eb</a:t>
            </a:r>
            <a:r>
              <a:rPr lang="en-US" dirty="0"/>
              <a:t> to create an environment in this application (this will run your code)</a:t>
            </a:r>
          </a:p>
          <a:p>
            <a:r>
              <a:rPr lang="en-US" dirty="0"/>
              <a:t>Set up production configuration files</a:t>
            </a:r>
          </a:p>
          <a:p>
            <a:r>
              <a:rPr lang="en-US" dirty="0"/>
              <a:t>Add and commit all code, config and resources to local git repo</a:t>
            </a:r>
          </a:p>
          <a:p>
            <a:r>
              <a:rPr lang="en-US" dirty="0"/>
              <a:t>Use </a:t>
            </a:r>
            <a:r>
              <a:rPr lang="en-US" dirty="0" err="1"/>
              <a:t>eb</a:t>
            </a:r>
            <a:r>
              <a:rPr lang="en-US" dirty="0"/>
              <a:t> to send committed code to AWS</a:t>
            </a:r>
          </a:p>
        </p:txBody>
      </p:sp>
    </p:spTree>
    <p:extLst>
      <p:ext uri="{BB962C8B-B14F-4D97-AF65-F5344CB8AC3E}">
        <p14:creationId xmlns:p14="http://schemas.microsoft.com/office/powerpoint/2010/main" val="1547968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Basic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Hello </a:t>
            </a:r>
            <a:r>
              <a:rPr lang="en-US" dirty="0" err="1"/>
              <a:t>Django</a:t>
            </a:r>
            <a:endParaRPr lang="en-US" dirty="0"/>
          </a:p>
          <a:p>
            <a:r>
              <a:rPr lang="en-US" dirty="0"/>
              <a:t>Displays a home page with a message</a:t>
            </a:r>
          </a:p>
          <a:p>
            <a:r>
              <a:rPr lang="en-US" dirty="0"/>
              <a:t>No database used, no static files etc. </a:t>
            </a:r>
          </a:p>
          <a:p>
            <a:r>
              <a:rPr lang="en-US" dirty="0"/>
              <a:t>Code here, FORK TO YOUR GITHUB and clone: </a:t>
            </a:r>
            <a:r>
              <a:rPr lang="en-US" dirty="0">
                <a:hlinkClick r:id="rId2"/>
              </a:rPr>
              <a:t>https://github.com/claraj/hello_django_aws</a:t>
            </a:r>
            <a:r>
              <a:rPr lang="en-US" dirty="0"/>
              <a:t> </a:t>
            </a:r>
          </a:p>
          <a:p>
            <a:r>
              <a:rPr lang="en-US" dirty="0"/>
              <a:t>cd </a:t>
            </a:r>
            <a:r>
              <a:rPr lang="en-US" dirty="0" err="1"/>
              <a:t>hello_django_aws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create a virtual environment; Python 3; activate</a:t>
            </a:r>
          </a:p>
          <a:p>
            <a:pPr marL="457200" lvl="1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pip install -r </a:t>
            </a:r>
            <a:r>
              <a:rPr lang="en-US" sz="2600" dirty="0" err="1">
                <a:latin typeface="Consolas"/>
                <a:cs typeface="Consolas"/>
              </a:rPr>
              <a:t>requirements.txt</a:t>
            </a:r>
            <a:endParaRPr lang="en-US" sz="2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python manage.py </a:t>
            </a:r>
            <a:r>
              <a:rPr lang="en-US" sz="2600" dirty="0" err="1">
                <a:latin typeface="Consolas"/>
                <a:cs typeface="Consolas"/>
              </a:rPr>
              <a:t>runserver</a:t>
            </a:r>
            <a:endParaRPr lang="en-US" sz="2600" dirty="0">
              <a:latin typeface="Consolas"/>
              <a:cs typeface="Consolas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EA95D-E701-5248-A80D-3BB87A7B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0" y="5478458"/>
            <a:ext cx="3566160" cy="137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91908" cy="1143000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91908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new directory called </a:t>
            </a:r>
            <a:r>
              <a:rPr lang="en-US" b="1" dirty="0"/>
              <a:t>.</a:t>
            </a:r>
            <a:r>
              <a:rPr lang="en-US" b="1" dirty="0" err="1"/>
              <a:t>ebextensions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in the root directory of your project</a:t>
            </a:r>
          </a:p>
          <a:p>
            <a:r>
              <a:rPr lang="en-US" dirty="0"/>
              <a:t>(This is the same place as </a:t>
            </a:r>
            <a:r>
              <a:rPr lang="en-US" dirty="0" err="1"/>
              <a:t>requirements.txt</a:t>
            </a:r>
            <a:r>
              <a:rPr lang="en-US" dirty="0"/>
              <a:t> and </a:t>
            </a:r>
            <a:r>
              <a:rPr lang="en-US" dirty="0" err="1"/>
              <a:t>manage.py</a:t>
            </a:r>
            <a:r>
              <a:rPr lang="en-US" dirty="0"/>
              <a:t>)</a:t>
            </a:r>
          </a:p>
          <a:p>
            <a:r>
              <a:rPr lang="en-US" dirty="0"/>
              <a:t>In .</a:t>
            </a:r>
            <a:r>
              <a:rPr lang="en-US" dirty="0" err="1"/>
              <a:t>ebextensions</a:t>
            </a:r>
            <a:r>
              <a:rPr lang="en-US" dirty="0"/>
              <a:t> create a file called </a:t>
            </a:r>
            <a:r>
              <a:rPr lang="en-US" b="1" dirty="0" err="1"/>
              <a:t>python.config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8C6ED-BCA5-B34D-B5E0-CAB79857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931" y="274638"/>
            <a:ext cx="2121542" cy="643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6416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ebextensions</a:t>
            </a:r>
            <a:r>
              <a:rPr lang="en-US" dirty="0"/>
              <a:t>/</a:t>
            </a:r>
            <a:r>
              <a:rPr lang="en-US" dirty="0" err="1"/>
              <a:t>python.config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BE45B-CCC9-834E-A4EE-93FBEC48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90646"/>
            <a:ext cx="8229600" cy="22473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.config files are formatted as YAML documents</a:t>
            </a:r>
          </a:p>
          <a:p>
            <a:r>
              <a:rPr lang="en-US" b="1" dirty="0"/>
              <a:t>The indentation matters</a:t>
            </a:r>
          </a:p>
          <a:p>
            <a:r>
              <a:rPr lang="en-US" b="1" dirty="0"/>
              <a:t>Use blocks of 2 spaces</a:t>
            </a:r>
            <a:endParaRPr lang="en-US" dirty="0"/>
          </a:p>
          <a:p>
            <a:r>
              <a:rPr lang="en-US" dirty="0"/>
              <a:t>This config file tells AWS which file to run to start the server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28A65-989D-C143-9244-62EF894AD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85049"/>
            <a:ext cx="8172551" cy="23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6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47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AWS Account with student credits </a:t>
            </a:r>
          </a:p>
          <a:p>
            <a:pPr lvl="1"/>
            <a:r>
              <a:rPr lang="en-US" dirty="0"/>
              <a:t>Sign up for Amazon Educate</a:t>
            </a:r>
          </a:p>
          <a:p>
            <a:pPr lvl="1"/>
            <a:r>
              <a:rPr lang="en-US" dirty="0"/>
              <a:t>Request student credits</a:t>
            </a:r>
          </a:p>
          <a:p>
            <a:pPr lvl="1"/>
            <a:r>
              <a:rPr lang="en-US" dirty="0">
                <a:hlinkClick r:id="rId2"/>
              </a:rPr>
              <a:t>https://www.awseducate.com/Application?apptype=student</a:t>
            </a:r>
            <a:r>
              <a:rPr lang="en-US" dirty="0"/>
              <a:t> ; $35 in AWS credit</a:t>
            </a:r>
          </a:p>
          <a:p>
            <a:pPr lvl="1"/>
            <a:r>
              <a:rPr lang="en-US" dirty="0"/>
              <a:t>Or via</a:t>
            </a:r>
          </a:p>
          <a:p>
            <a:pPr lvl="1"/>
            <a:r>
              <a:rPr lang="en-US" dirty="0">
                <a:hlinkClick r:id="rId3"/>
              </a:rPr>
              <a:t>https://education.github.com/pack</a:t>
            </a:r>
            <a:r>
              <a:rPr lang="en-US" dirty="0"/>
              <a:t> ~$75-100 free AWS credits</a:t>
            </a:r>
          </a:p>
          <a:p>
            <a:endParaRPr lang="en-US" dirty="0"/>
          </a:p>
          <a:p>
            <a:r>
              <a:rPr lang="en-US" dirty="0"/>
              <a:t>Working Travel Wishlist 2 Django app – the one with image uploads, delete button, trip reports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43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F052-21F0-3C47-BC71-17E7D095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new file to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C85C1-8A87-2444-B04C-A07DC6519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and commit the new .</a:t>
            </a:r>
            <a:r>
              <a:rPr lang="en-US" dirty="0" err="1"/>
              <a:t>ebextensions</a:t>
            </a:r>
            <a:r>
              <a:rPr lang="en-US" dirty="0"/>
              <a:t> and </a:t>
            </a:r>
            <a:r>
              <a:rPr lang="en-US" dirty="0" err="1"/>
              <a:t>python.config</a:t>
            </a:r>
            <a:r>
              <a:rPr lang="en-US" dirty="0"/>
              <a:t> file</a:t>
            </a:r>
          </a:p>
          <a:p>
            <a:r>
              <a:rPr lang="en-US" dirty="0"/>
              <a:t>Commit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B5E25-954B-714F-9D5A-58DCA417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63181"/>
            <a:ext cx="8079828" cy="69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1C99-7247-C44F-9446-B7378066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D4B8C-49DA-AC4D-9C2E-91C50B38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access keys for the </a:t>
            </a:r>
            <a:r>
              <a:rPr lang="en-US" dirty="0" err="1"/>
              <a:t>eb</a:t>
            </a:r>
            <a:r>
              <a:rPr lang="en-US" dirty="0"/>
              <a:t> tool to use</a:t>
            </a:r>
          </a:p>
          <a:p>
            <a:r>
              <a:rPr lang="en-US" dirty="0"/>
              <a:t>Needed to authenticate to AWS</a:t>
            </a:r>
          </a:p>
          <a:p>
            <a:endParaRPr lang="en-US" dirty="0">
              <a:cs typeface="Calibri"/>
              <a:hlinkClick r:id="rId2"/>
            </a:endParaRPr>
          </a:p>
          <a:p>
            <a:r>
              <a:rPr lang="en-US" dirty="0">
                <a:cs typeface="Calibri"/>
                <a:hlinkClick r:id="rId2"/>
              </a:rPr>
              <a:t>https://console.aws.amazon.com/iam/home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11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3AE3-D4BF-8C4B-974E-7CFF0986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A718-EA7A-454D-939C-D69CDD0FD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Add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93E7D-FDF1-2049-A355-83CFB741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91" y="2412435"/>
            <a:ext cx="6499273" cy="38962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3009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1E095-D4ED-3A43-B59E-BD85E268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2FFAC-348D-3345-B810-49C35ABA7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user name </a:t>
            </a:r>
          </a:p>
          <a:p>
            <a:r>
              <a:rPr lang="en-US" dirty="0"/>
              <a:t>Check the Programmatic access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2CAD6-5442-C744-95AE-839A3C32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73" y="2919149"/>
            <a:ext cx="6063175" cy="39388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6AC873-D94E-BE44-A0E1-06C6C65841A5}"/>
              </a:ext>
            </a:extLst>
          </p:cNvPr>
          <p:cNvCxnSpPr/>
          <p:nvPr/>
        </p:nvCxnSpPr>
        <p:spPr>
          <a:xfrm>
            <a:off x="457200" y="4768948"/>
            <a:ext cx="2482948" cy="43609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024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AE77-4A3A-5548-86CD-4BB6C700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6AF16-E79C-4047-8D78-C4B3202D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awselasticbeanstalkfullaccess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D503C-CBC3-6C45-9D64-F30F2BCA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8988"/>
            <a:ext cx="9144000" cy="45218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053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529C-E667-D946-BA29-DD930BB8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tags,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14C5-A85A-4D4D-82AD-234AAC1CD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tags needed, click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46EFB-AA38-8F4E-9CC6-DC9FF542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255"/>
            <a:ext cx="9144000" cy="33927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264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8662-6DF2-DB4E-80C6-17D6E6D1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FD020-C52E-654B-A4E7-B50F5D611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0917"/>
            <a:ext cx="8229600" cy="4525963"/>
          </a:xfrm>
        </p:spPr>
        <p:txBody>
          <a:bodyPr/>
          <a:lstStyle/>
          <a:p>
            <a:r>
              <a:rPr lang="en-US" dirty="0"/>
              <a:t>Click Create 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3C3A7-15FC-5D41-B650-415097D9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116"/>
            <a:ext cx="9144000" cy="49768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561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4761-5A0B-D743-B157-9D84CB0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852B-CABD-DB4A-AC47-DB622F61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32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Copy your Access key ID </a:t>
            </a:r>
          </a:p>
          <a:p>
            <a:r>
              <a:rPr lang="en-US" sz="2400" dirty="0"/>
              <a:t>Click to show your Secret access key</a:t>
            </a:r>
          </a:p>
          <a:p>
            <a:r>
              <a:rPr lang="en-US" sz="2400" dirty="0"/>
              <a:t>Make a copy of both. You won't be able to see them again</a:t>
            </a:r>
          </a:p>
          <a:p>
            <a:r>
              <a:rPr lang="en-US" sz="2400" dirty="0"/>
              <a:t>You'll need to delete this user and create another if you don't copy the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60F18-099E-F845-852D-4C04C533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7780"/>
            <a:ext cx="9144000" cy="37402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61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84D2-8415-9145-8C31-2399224C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38AB-93C4-4E4A-8F03-CEEB82385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somewhere other than your project </a:t>
            </a:r>
          </a:p>
          <a:p>
            <a:r>
              <a:rPr lang="en-US" dirty="0"/>
              <a:t>Keep them safe</a:t>
            </a:r>
          </a:p>
          <a:p>
            <a:r>
              <a:rPr lang="en-US" dirty="0"/>
              <a:t>Don't put them on GitHub!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976D5-794B-164E-A6F6-700CAD60B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7775"/>
            <a:ext cx="9144000" cy="33159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4C49A4C-4DC0-E449-BF94-0DA26EA5D330}"/>
              </a:ext>
            </a:extLst>
          </p:cNvPr>
          <p:cNvCxnSpPr>
            <a:cxnSpLocks/>
          </p:cNvCxnSpPr>
          <p:nvPr/>
        </p:nvCxnSpPr>
        <p:spPr>
          <a:xfrm flipH="1">
            <a:off x="1663908" y="5015753"/>
            <a:ext cx="1409075" cy="37475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199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new Elastic Beanstalk application: </a:t>
            </a:r>
            <a:r>
              <a:rPr lang="en-US" dirty="0" err="1"/>
              <a:t>eb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1297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"/>
              </a:rPr>
              <a:t>From the </a:t>
            </a:r>
            <a:r>
              <a:rPr lang="en-US" sz="2800" u="sng" dirty="0">
                <a:cs typeface="Calibri"/>
              </a:rPr>
              <a:t>root directory</a:t>
            </a:r>
            <a:r>
              <a:rPr lang="en-US" sz="2800" dirty="0">
                <a:cs typeface="Calibri"/>
              </a:rPr>
              <a:t> of your project (the </a:t>
            </a:r>
            <a:r>
              <a:rPr lang="en-US" sz="2800" dirty="0" err="1">
                <a:cs typeface="Calibri"/>
              </a:rPr>
              <a:t>hello_django_aws</a:t>
            </a:r>
            <a:r>
              <a:rPr lang="en-US" sz="2800" dirty="0">
                <a:cs typeface="Calibri"/>
              </a:rPr>
              <a:t> directory, same place as </a:t>
            </a:r>
            <a:r>
              <a:rPr lang="en-US" sz="2800" dirty="0" err="1">
                <a:cs typeface="Calibri"/>
              </a:rPr>
              <a:t>requirements.txt</a:t>
            </a:r>
            <a:r>
              <a:rPr lang="en-US" sz="2800" dirty="0">
                <a:cs typeface="Calibri"/>
              </a:rPr>
              <a:t> and </a:t>
            </a:r>
            <a:r>
              <a:rPr lang="en-US" sz="2800" dirty="0" err="1">
                <a:cs typeface="Calibri"/>
              </a:rPr>
              <a:t>manage.py</a:t>
            </a:r>
            <a:r>
              <a:rPr lang="en-US" sz="2800" dirty="0">
                <a:cs typeface="Calibri"/>
              </a:rPr>
              <a:t>) run this command to create a new AWS EB application</a:t>
            </a:r>
          </a:p>
          <a:p>
            <a:endParaRPr lang="en-US" sz="28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err="1">
                <a:latin typeface="Consolas"/>
                <a:cs typeface="Consolas"/>
              </a:rPr>
              <a:t>eb</a:t>
            </a:r>
            <a:r>
              <a:rPr lang="en-US" sz="2800" b="1" dirty="0">
                <a:latin typeface="Consolas"/>
                <a:cs typeface="Consolas"/>
              </a:rPr>
              <a:t> </a:t>
            </a:r>
            <a:r>
              <a:rPr lang="en-US" sz="2800" b="1" dirty="0" err="1">
                <a:latin typeface="Consolas"/>
                <a:cs typeface="Consolas"/>
              </a:rPr>
              <a:t>init</a:t>
            </a:r>
            <a:endParaRPr lang="en-US" sz="2800" b="1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800" b="1" dirty="0">
              <a:latin typeface="Consolas"/>
              <a:cs typeface="Consolas"/>
            </a:endParaRPr>
          </a:p>
          <a:p>
            <a:r>
              <a:rPr lang="en-US" sz="2800" dirty="0">
                <a:cs typeface="Calibri"/>
              </a:rPr>
              <a:t>For the default region, </a:t>
            </a:r>
          </a:p>
          <a:p>
            <a:pPr marL="0" indent="0">
              <a:buNone/>
            </a:pPr>
            <a:r>
              <a:rPr lang="en-US" sz="2800" dirty="0">
                <a:cs typeface="Calibri"/>
              </a:rPr>
              <a:t>select </a:t>
            </a:r>
            <a:r>
              <a:rPr lang="en-US" sz="2800" b="1" dirty="0">
                <a:cs typeface="Calibri"/>
              </a:rPr>
              <a:t>us-east-1 (</a:t>
            </a:r>
            <a:r>
              <a:rPr lang="en-US" sz="2800" b="1" dirty="0" err="1">
                <a:cs typeface="Calibri"/>
              </a:rPr>
              <a:t>N.Virginia</a:t>
            </a:r>
            <a:r>
              <a:rPr lang="en-US" sz="2800" b="1" dirty="0">
                <a:cs typeface="Calibri"/>
              </a:rPr>
              <a:t>)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C273A-BDD1-624C-86B3-3822DEAEB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1124" b="16543"/>
          <a:stretch/>
        </p:blipFill>
        <p:spPr>
          <a:xfrm>
            <a:off x="5651320" y="3489978"/>
            <a:ext cx="2776400" cy="221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4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25DA-CDC4-374E-9F29-C43648EB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Cloud Service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185B-584D-014B-9629-5D394029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320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cloud = someone else's computer(s)</a:t>
            </a:r>
          </a:p>
          <a:p>
            <a:r>
              <a:rPr lang="en-US" dirty="0"/>
              <a:t>Set up a web server, database server, storage... on one of your cloud provider's computers, instead of your own</a:t>
            </a:r>
          </a:p>
          <a:p>
            <a:r>
              <a:rPr lang="en-US" dirty="0"/>
              <a:t>Cloud computers are virtual machines, often Linux OS</a:t>
            </a:r>
          </a:p>
          <a:p>
            <a:r>
              <a:rPr lang="en-US" dirty="0"/>
              <a:t>Scalable, elastic, always on, rapid deployment, pay-as-you-go pricing</a:t>
            </a:r>
          </a:p>
          <a:p>
            <a:r>
              <a:rPr lang="en-US" dirty="0"/>
              <a:t>Removes the need for organizations to manage their own hardware </a:t>
            </a:r>
          </a:p>
          <a:p>
            <a:pPr lvl="1"/>
            <a:r>
              <a:rPr lang="en-US" dirty="0"/>
              <a:t>Economies of scale, delegate admin, maintenance, security etc. to cloud provider</a:t>
            </a:r>
          </a:p>
          <a:p>
            <a:r>
              <a:rPr lang="en-US" dirty="0"/>
              <a:t>Very, very popular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B1415-A4B1-5647-9709-8550E0DD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0" y="6001542"/>
            <a:ext cx="3255446" cy="633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8BD81-5B7A-C246-8C2E-5BC5B994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909" y="6037262"/>
            <a:ext cx="1316182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62150-494C-1343-97E7-1C637A47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278" y="6037262"/>
            <a:ext cx="2278277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57E0-F6B7-364C-932C-FD055DB2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6356C-C25D-3C4E-939A-38B72638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NOT your username and password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cs typeface="Calibri"/>
              </a:rPr>
              <a:t>Credentials required: this is an access key and secret access key (not your email and password)</a:t>
            </a:r>
          </a:p>
          <a:p>
            <a:r>
              <a:rPr lang="en-US" dirty="0">
                <a:cs typeface="Calibri"/>
              </a:rPr>
              <a:t>Paste in the id and key you just 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E356F-2F5C-9245-9DD5-8671119E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2312475"/>
            <a:ext cx="67691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D2FEE-9CC3-E649-AF23-58248D95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5732463"/>
            <a:ext cx="6807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4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new Elastic Beanstalk application: </a:t>
            </a:r>
            <a:r>
              <a:rPr lang="en-US" dirty="0" err="1"/>
              <a:t>eb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077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Select create new application</a:t>
            </a:r>
          </a:p>
          <a:p>
            <a:r>
              <a:rPr lang="en-US" dirty="0"/>
              <a:t>Use default application name</a:t>
            </a:r>
          </a:p>
          <a:p>
            <a:r>
              <a:rPr lang="en-US" dirty="0"/>
              <a:t>Using Python: yes</a:t>
            </a:r>
          </a:p>
          <a:p>
            <a:r>
              <a:rPr lang="en-US" dirty="0"/>
              <a:t>Platform version: Python 3.6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3A7D0-71B2-8444-A09C-1C77A231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3707959"/>
            <a:ext cx="6032500" cy="30861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F25377-66C2-434D-946F-C30827E688A7}"/>
              </a:ext>
            </a:extLst>
          </p:cNvPr>
          <p:cNvSpPr txBox="1">
            <a:spLocks/>
          </p:cNvSpPr>
          <p:nvPr/>
        </p:nvSpPr>
        <p:spPr>
          <a:xfrm>
            <a:off x="457200" y="3602452"/>
            <a:ext cx="2239108" cy="269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Code Commit: no</a:t>
            </a:r>
          </a:p>
          <a:p>
            <a:r>
              <a:rPr lang="en-US" sz="2800" dirty="0"/>
              <a:t>SSH: no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780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4906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From the same directory as before</a:t>
            </a:r>
            <a:endParaRPr lang="en-US" b="1" dirty="0"/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 err="1">
                <a:latin typeface="Consolas"/>
                <a:cs typeface="Consolas"/>
              </a:rPr>
              <a:t>eb</a:t>
            </a:r>
            <a:r>
              <a:rPr lang="en-US" b="1" dirty="0">
                <a:latin typeface="Consolas"/>
                <a:cs typeface="Consolas"/>
              </a:rPr>
              <a:t> create </a:t>
            </a:r>
            <a:r>
              <a:rPr lang="en-US" b="1" dirty="0" err="1">
                <a:latin typeface="Consolas"/>
                <a:cs typeface="Consolas"/>
              </a:rPr>
              <a:t>django</a:t>
            </a:r>
            <a:r>
              <a:rPr lang="en-US" b="1" dirty="0">
                <a:latin typeface="Consolas"/>
                <a:cs typeface="Consolas"/>
              </a:rPr>
              <a:t>-environment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Files uploaded</a:t>
            </a:r>
          </a:p>
          <a:p>
            <a:r>
              <a:rPr lang="en-US" dirty="0"/>
              <a:t>Configuration </a:t>
            </a:r>
          </a:p>
          <a:p>
            <a:r>
              <a:rPr lang="en-US" dirty="0"/>
              <a:t>Can take a few </a:t>
            </a:r>
          </a:p>
          <a:p>
            <a:pPr marL="0" indent="0">
              <a:buNone/>
            </a:pPr>
            <a:r>
              <a:rPr lang="en-US" dirty="0"/>
              <a:t>minutes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Verify no errors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E61B8-8D44-D74B-B845-4DF896AE8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431" y="3578427"/>
            <a:ext cx="4888147" cy="299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04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B8D2A-FEDD-EE46-AB66-BE747CBA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4D0F-A7CA-A149-B3A1-B487F269D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b="1" dirty="0" err="1"/>
              <a:t>eb</a:t>
            </a:r>
            <a:r>
              <a:rPr lang="en-US" b="1" dirty="0"/>
              <a:t> open </a:t>
            </a:r>
            <a:r>
              <a:rPr lang="en-US" dirty="0"/>
              <a:t>to open site in browser </a:t>
            </a:r>
          </a:p>
          <a:p>
            <a:r>
              <a:rPr lang="en-US" dirty="0"/>
              <a:t>Or can open from web console</a:t>
            </a:r>
          </a:p>
          <a:p>
            <a:endParaRPr lang="en-US" dirty="0"/>
          </a:p>
          <a:p>
            <a:r>
              <a:rPr lang="en-US" dirty="0"/>
              <a:t>Is it working?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C23CA-E6BD-8C47-9D41-3B43A40A3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80" y="4177460"/>
            <a:ext cx="5456420" cy="25756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703EDC-221C-3144-98B1-08C55FBC8FA9}"/>
              </a:ext>
            </a:extLst>
          </p:cNvPr>
          <p:cNvSpPr/>
          <p:nvPr/>
        </p:nvSpPr>
        <p:spPr>
          <a:xfrm>
            <a:off x="457200" y="4679802"/>
            <a:ext cx="27731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need to do one more configuration step before our site is live</a:t>
            </a:r>
          </a:p>
        </p:txBody>
      </p:sp>
    </p:spTree>
    <p:extLst>
      <p:ext uri="{BB962C8B-B14F-4D97-AF65-F5344CB8AC3E}">
        <p14:creationId xmlns:p14="http://schemas.microsoft.com/office/powerpoint/2010/main" val="3995325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3234-DF64-3745-BBBA-DDCA3D08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</a:t>
            </a: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A7BFD-A034-CE45-9397-5C08F311E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Need to configure ALLOWED_HOSTS in </a:t>
            </a:r>
            <a:r>
              <a:rPr lang="en-US" sz="2800" dirty="0" err="1"/>
              <a:t>settings.py</a:t>
            </a:r>
            <a:endParaRPr lang="en-US" sz="2800" dirty="0"/>
          </a:p>
          <a:p>
            <a:r>
              <a:rPr lang="en-US" sz="2800" dirty="0"/>
              <a:t>Copy the address of your site from your browser address bar</a:t>
            </a:r>
          </a:p>
          <a:p>
            <a:r>
              <a:rPr lang="en-US" sz="2800" dirty="0"/>
              <a:t>Or, in the terminal, run </a:t>
            </a:r>
            <a:r>
              <a:rPr lang="en-US" sz="2800" dirty="0" err="1"/>
              <a:t>eb</a:t>
            </a:r>
            <a:r>
              <a:rPr lang="en-US" sz="2800" dirty="0"/>
              <a:t> status</a:t>
            </a:r>
          </a:p>
          <a:p>
            <a:r>
              <a:rPr lang="en-US" sz="2800" dirty="0"/>
              <a:t>Look for the CNAME  (canonical name)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095EE-5394-4E4A-B415-DE941D24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1283"/>
            <a:ext cx="9144000" cy="23443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380175-9FD3-D94D-A1A1-B11D3F88F3E2}"/>
              </a:ext>
            </a:extLst>
          </p:cNvPr>
          <p:cNvCxnSpPr/>
          <p:nvPr/>
        </p:nvCxnSpPr>
        <p:spPr>
          <a:xfrm flipH="1" flipV="1">
            <a:off x="6056027" y="5936105"/>
            <a:ext cx="1978702" cy="1900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258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97D1-6631-484F-939F-53B939F9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 the site name into string in allowed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10E76-E2FC-F144-AAAD-97B3D1DD1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your code, edit </a:t>
            </a:r>
            <a:r>
              <a:rPr lang="en-US" dirty="0" err="1"/>
              <a:t>settings.py</a:t>
            </a:r>
            <a:r>
              <a:rPr lang="en-US" dirty="0"/>
              <a:t> </a:t>
            </a:r>
          </a:p>
          <a:p>
            <a:r>
              <a:rPr lang="en-US" dirty="0"/>
              <a:t>Copy your own app name</a:t>
            </a:r>
          </a:p>
          <a:p>
            <a:pPr lvl="1"/>
            <a:r>
              <a:rPr lang="en-US" dirty="0"/>
              <a:t>Not there's no https:// in the address</a:t>
            </a:r>
          </a:p>
          <a:p>
            <a:r>
              <a:rPr lang="en-US" dirty="0"/>
              <a:t>Also set DEBUG = False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B9E74-73D8-DF48-9A70-7A855AB9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8743"/>
            <a:ext cx="9144000" cy="14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76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and commit changes</a:t>
            </a:r>
            <a:br>
              <a:rPr lang="en-US" dirty="0"/>
            </a:br>
            <a:r>
              <a:rPr lang="en-US" dirty="0"/>
              <a:t>Deploy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git</a:t>
            </a:r>
            <a:r>
              <a:rPr lang="en-US" b="1" dirty="0">
                <a:latin typeface="Consolas"/>
                <a:cs typeface="Consolas"/>
              </a:rPr>
              <a:t> add .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git commit -m "allowed hosts"</a:t>
            </a:r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eb</a:t>
            </a:r>
            <a:r>
              <a:rPr lang="en-US" b="1" dirty="0">
                <a:latin typeface="Consolas"/>
                <a:cs typeface="Consolas"/>
              </a:rPr>
              <a:t> deploy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Wait</a:t>
            </a:r>
            <a:r>
              <a:rPr lang="is-IS" dirty="0">
                <a:latin typeface="Calibri"/>
                <a:cs typeface="Calibri"/>
              </a:rPr>
              <a:t>… if success, use </a:t>
            </a:r>
            <a:r>
              <a:rPr lang="is-IS" b="1" dirty="0">
                <a:latin typeface="Calibri"/>
                <a:cs typeface="Calibri"/>
              </a:rPr>
              <a:t>eb open </a:t>
            </a:r>
            <a:r>
              <a:rPr lang="is-IS" dirty="0">
                <a:latin typeface="Calibri"/>
                <a:cs typeface="Calibri"/>
              </a:rPr>
              <a:t>to show your live site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9184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8D2C-317D-D146-B06D-19CB3B0D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F1AEA-1087-ED41-A69B-3DDD218D3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show the same Hello AWS! message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59658-345A-964F-9514-2CC54ECE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768392"/>
            <a:ext cx="8813800" cy="1651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0386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logs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71" y="2672733"/>
            <a:ext cx="5950856" cy="3604696"/>
          </a:xfrm>
          <a:prstGeom prst="rect">
            <a:avLst/>
          </a:prstGeom>
          <a:ln>
            <a:solidFill>
              <a:srgbClr val="1F497D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308429" y="4735286"/>
            <a:ext cx="1415142" cy="54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375401" y="1985622"/>
            <a:ext cx="1100769" cy="22307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211284" y="5638800"/>
            <a:ext cx="290287" cy="8200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617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eb</a:t>
            </a:r>
            <a:r>
              <a:rPr lang="en-US" b="1" dirty="0">
                <a:latin typeface="Consolas"/>
                <a:cs typeface="Consolas"/>
              </a:rPr>
              <a:t> logs</a:t>
            </a:r>
          </a:p>
          <a:p>
            <a:endParaRPr lang="en-US" dirty="0"/>
          </a:p>
          <a:p>
            <a:r>
              <a:rPr lang="en-US" dirty="0"/>
              <a:t>Press </a:t>
            </a:r>
            <a:r>
              <a:rPr lang="en-US" b="1" dirty="0"/>
              <a:t>space</a:t>
            </a:r>
            <a:r>
              <a:rPr lang="en-US" dirty="0"/>
              <a:t> to page through, </a:t>
            </a:r>
            <a:r>
              <a:rPr lang="en-US" b="1" dirty="0"/>
              <a:t>q</a:t>
            </a:r>
            <a:r>
              <a:rPr lang="en-US" dirty="0"/>
              <a:t> to quit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2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DF2B6-A768-5944-90AB-B36F7A64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" y="236654"/>
            <a:ext cx="8551927" cy="53340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580B01-7FEC-FE4C-A6A3-763C8AF5947D}"/>
              </a:ext>
            </a:extLst>
          </p:cNvPr>
          <p:cNvSpPr/>
          <p:nvPr/>
        </p:nvSpPr>
        <p:spPr>
          <a:xfrm>
            <a:off x="384809" y="5570678"/>
            <a:ext cx="5052823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Even Microsoft's Azure uses Linux virtual machines!</a:t>
            </a:r>
          </a:p>
          <a:p>
            <a:r>
              <a:rPr lang="en-US" sz="2000" dirty="0">
                <a:hlinkClick r:id="rId3"/>
              </a:rPr>
              <a:t>https://azure.microsoft.com/en-us/overview/what-is-a-virtual-machine/</a:t>
            </a:r>
            <a:r>
              <a:rPr lang="en-US" sz="2000" dirty="0"/>
              <a:t>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04D3D1-4536-294E-AC45-572494A5F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5" y="4403598"/>
            <a:ext cx="35718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5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C6DE2-D611-904E-92C7-A75FDE61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Web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3F9D-51B6-1F4F-8DE1-597B0DCB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Services, then select Elastic Beanstalk from the Compute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28236-634E-B747-8A16-CB940DDEC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42" y="2838400"/>
            <a:ext cx="6965576" cy="38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66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87D6-06DB-5D47-A9AA-B7B6753B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966" y="684772"/>
            <a:ext cx="372483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Elastic Beanstalk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ED8B-57CD-9245-8617-D5D67C25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1845F-9C10-224A-A037-C8ADB2994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1"/>
          <a:stretch/>
        </p:blipFill>
        <p:spPr>
          <a:xfrm>
            <a:off x="255494" y="128116"/>
            <a:ext cx="4195482" cy="3200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AAD97-81E9-2A4F-B44D-4BB9352C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6" y="3542342"/>
            <a:ext cx="8229600" cy="3315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0F859-39D1-7245-B327-EFE3815BFC71}"/>
              </a:ext>
            </a:extLst>
          </p:cNvPr>
          <p:cNvSpPr txBox="1"/>
          <p:nvPr/>
        </p:nvSpPr>
        <p:spPr>
          <a:xfrm>
            <a:off x="5876365" y="2971800"/>
            <a:ext cx="15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site's URL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4E6A69-9377-7B41-BA5D-1BE89899077D}"/>
              </a:ext>
            </a:extLst>
          </p:cNvPr>
          <p:cNvCxnSpPr/>
          <p:nvPr/>
        </p:nvCxnSpPr>
        <p:spPr>
          <a:xfrm flipH="1">
            <a:off x="6736976" y="3402106"/>
            <a:ext cx="174812" cy="57822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132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091"/>
            <a:ext cx="8229600" cy="1143000"/>
          </a:xfrm>
        </p:spPr>
        <p:txBody>
          <a:bodyPr/>
          <a:lstStyle/>
          <a:p>
            <a:r>
              <a:rPr lang="en-US" dirty="0"/>
              <a:t>Modify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1" y="1155712"/>
            <a:ext cx="900952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Change the text returned by hello(request) in /</a:t>
            </a:r>
            <a:r>
              <a:rPr lang="en-US" dirty="0" err="1"/>
              <a:t>hello_app</a:t>
            </a:r>
            <a:r>
              <a:rPr lang="en-US" dirty="0"/>
              <a:t>/</a:t>
            </a:r>
            <a:r>
              <a:rPr lang="en-US" dirty="0" err="1"/>
              <a:t>views.py</a:t>
            </a:r>
            <a:r>
              <a:rPr lang="en-US" dirty="0"/>
              <a:t> to a new message of your choice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any message you like </a:t>
            </a:r>
          </a:p>
          <a:p>
            <a:r>
              <a:rPr lang="en-US" dirty="0"/>
              <a:t>Add changes, commit changes and deploy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eb</a:t>
            </a:r>
            <a:r>
              <a:rPr lang="en-US" b="1" dirty="0">
                <a:latin typeface="Consolas"/>
                <a:cs typeface="Consolas"/>
              </a:rPr>
              <a:t> deploy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r>
              <a:rPr lang="en-US" dirty="0"/>
              <a:t>Once deploy completed, check live site for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7A6B4-5077-4C44-A5E2-47F7BB5F0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85" y="5778500"/>
            <a:ext cx="7581900" cy="1079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AB68E-40EB-C645-9C18-CA0C9172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74036"/>
            <a:ext cx="7010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00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once deployed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changes</a:t>
            </a:r>
          </a:p>
          <a:p>
            <a:r>
              <a:rPr lang="en-US" dirty="0"/>
              <a:t>add modified files to </a:t>
            </a:r>
            <a:r>
              <a:rPr lang="en-US" dirty="0" err="1"/>
              <a:t>git</a:t>
            </a:r>
            <a:r>
              <a:rPr lang="en-US" dirty="0"/>
              <a:t>; commit</a:t>
            </a:r>
          </a:p>
          <a:p>
            <a:r>
              <a:rPr lang="en-US" dirty="0"/>
              <a:t>update any configuration files necessary</a:t>
            </a:r>
          </a:p>
          <a:p>
            <a:r>
              <a:rPr lang="en-US" b="1" dirty="0" err="1"/>
              <a:t>eb</a:t>
            </a:r>
            <a:r>
              <a:rPr lang="en-US" b="1" dirty="0"/>
              <a:t> deploy</a:t>
            </a:r>
          </a:p>
          <a:p>
            <a:endParaRPr lang="en-US" dirty="0"/>
          </a:p>
          <a:p>
            <a:r>
              <a:rPr lang="en-US" dirty="0"/>
              <a:t>repeat as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8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CD1A-8209-7C41-A2A9-03967917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9C05-61C8-8943-925E-B3324435D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https://pypi.org/project/awsebcli/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83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B986-9395-F249-8288-801A2481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E1E32-3B10-5648-AEEE-D2F3CF2F7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What's the difference between </a:t>
            </a:r>
            <a:r>
              <a:rPr lang="en-US" b="1" dirty="0" err="1"/>
              <a:t>eb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b="1" dirty="0"/>
              <a:t>  </a:t>
            </a:r>
            <a:r>
              <a:rPr lang="en-US" dirty="0"/>
              <a:t>command and </a:t>
            </a:r>
            <a:r>
              <a:rPr lang="en-US" b="1" dirty="0" err="1"/>
              <a:t>eb</a:t>
            </a:r>
            <a:r>
              <a:rPr lang="en-US" b="1" dirty="0"/>
              <a:t> create </a:t>
            </a:r>
            <a:r>
              <a:rPr lang="en-US" dirty="0"/>
              <a:t>command?</a:t>
            </a:r>
          </a:p>
          <a:p>
            <a:r>
              <a:rPr lang="en-US" dirty="0"/>
              <a:t>What's an AWS application? What is an AWS environment?</a:t>
            </a:r>
          </a:p>
          <a:p>
            <a:r>
              <a:rPr lang="en-US" dirty="0"/>
              <a:t>What does </a:t>
            </a:r>
            <a:r>
              <a:rPr lang="en-US" dirty="0" err="1"/>
              <a:t>eb</a:t>
            </a:r>
            <a:r>
              <a:rPr lang="en-US" dirty="0"/>
              <a:t> create, create?</a:t>
            </a:r>
          </a:p>
          <a:p>
            <a:r>
              <a:rPr lang="en-US" dirty="0"/>
              <a:t>Why do you need to commit changes before pushing?</a:t>
            </a:r>
          </a:p>
          <a:p>
            <a:r>
              <a:rPr lang="en-US" dirty="0"/>
              <a:t>Why do you need create a user? Why not use main credentials?</a:t>
            </a:r>
          </a:p>
          <a:p>
            <a:pPr lvl="1"/>
            <a:r>
              <a:rPr lang="en-US" dirty="0"/>
              <a:t>Compare to Heroku, if you've used that</a:t>
            </a:r>
          </a:p>
        </p:txBody>
      </p:sp>
    </p:spTree>
    <p:extLst>
      <p:ext uri="{BB962C8B-B14F-4D97-AF65-F5344CB8AC3E}">
        <p14:creationId xmlns:p14="http://schemas.microsoft.com/office/powerpoint/2010/main" val="798104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5F8C-992D-D14C-ABB7-5E6147E6C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D3DF-24B7-6149-9B08-88014AFB9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Demo your running Hello AWS app for credit for this part of the lab</a:t>
            </a:r>
          </a:p>
        </p:txBody>
      </p:sp>
    </p:spTree>
    <p:extLst>
      <p:ext uri="{BB962C8B-B14F-4D97-AF65-F5344CB8AC3E}">
        <p14:creationId xmlns:p14="http://schemas.microsoft.com/office/powerpoint/2010/main" val="2927870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3ADD6-6BF3-7244-9A5E-DFC6A630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822B-80A9-6B4B-BD38-572265366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69582"/>
          </a:xfrm>
        </p:spPr>
        <p:txBody>
          <a:bodyPr>
            <a:normAutofit/>
          </a:bodyPr>
          <a:lstStyle/>
          <a:p>
            <a:r>
              <a:rPr lang="en-US" dirty="0"/>
              <a:t>Once you have demonstrated your app, delete it by selecting Terminate Environment action from the Actions menu in EB console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CC5D1-49AF-EC44-B28B-82168F08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104" y="3369782"/>
            <a:ext cx="2556031" cy="3305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FB207E-70C7-C443-84AE-FE3353AADD25}"/>
              </a:ext>
            </a:extLst>
          </p:cNvPr>
          <p:cNvSpPr/>
          <p:nvPr/>
        </p:nvSpPr>
        <p:spPr>
          <a:xfrm>
            <a:off x="457200" y="3552346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Apps use resources and cost money just by existing, so delete apps you no longer need</a:t>
            </a:r>
          </a:p>
        </p:txBody>
      </p:sp>
    </p:spTree>
    <p:extLst>
      <p:ext uri="{BB962C8B-B14F-4D97-AF65-F5344CB8AC3E}">
        <p14:creationId xmlns:p14="http://schemas.microsoft.com/office/powerpoint/2010/main" val="3064153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E838-2D37-284B-9F16-FDC4B2C2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Cleanup - delete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A01D-5FE8-6A47-A854-6A0E8DD4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EB dashboard, Actions, Delete application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9B5EF-AE10-6C49-87A4-63A5B5B10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6571"/>
            <a:ext cx="9144000" cy="29195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7645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Travel Wish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code, the version with </a:t>
            </a:r>
          </a:p>
          <a:p>
            <a:pPr lvl="1"/>
            <a:r>
              <a:rPr lang="en-US" dirty="0"/>
              <a:t>File upload</a:t>
            </a:r>
          </a:p>
          <a:p>
            <a:pPr lvl="1"/>
            <a:r>
              <a:rPr lang="en-US" dirty="0"/>
              <a:t>Required login </a:t>
            </a:r>
          </a:p>
          <a:p>
            <a:pPr lvl="1"/>
            <a:r>
              <a:rPr lang="en-US" dirty="0"/>
              <a:t>Delete button </a:t>
            </a:r>
          </a:p>
          <a:p>
            <a:endParaRPr lang="en-US" dirty="0"/>
          </a:p>
          <a:p>
            <a:r>
              <a:rPr lang="en-US" dirty="0"/>
              <a:t>If you need a copy, </a:t>
            </a:r>
            <a:r>
              <a:rPr lang="en-US" sz="2800" dirty="0">
                <a:hlinkClick r:id="rId2"/>
              </a:rPr>
              <a:t>https://github.com/claraj/wishlist_with_uploads</a:t>
            </a:r>
            <a:r>
              <a:rPr lang="en-US" sz="28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7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3CB6-255E-8547-9255-509A1391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Qualities of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A19B-40F0-6E4C-9B21-588D8DE4C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Fast setup - no physical hardware to install and manage </a:t>
            </a:r>
          </a:p>
          <a:p>
            <a:pPr lvl="1"/>
            <a:r>
              <a:rPr lang="en-US" dirty="0"/>
              <a:t>No need to deal with upgrading hardware, patching, maintenance... </a:t>
            </a:r>
          </a:p>
          <a:p>
            <a:pPr lvl="1"/>
            <a:r>
              <a:rPr lang="en-US" dirty="0"/>
              <a:t>Economies of scale - cloud provider can operate 1000s of servers somewhere power is cheap, pass savings to customer </a:t>
            </a:r>
            <a:r>
              <a:rPr lang="en-US" dirty="0">
                <a:hlinkClick r:id="rId2"/>
              </a:rPr>
              <a:t>https://www.google.com/about/datacenters/</a:t>
            </a:r>
            <a:r>
              <a:rPr lang="en-US" dirty="0"/>
              <a:t> </a:t>
            </a:r>
          </a:p>
          <a:p>
            <a:r>
              <a:rPr lang="en-US" dirty="0"/>
              <a:t>Elastic, scalable</a:t>
            </a:r>
          </a:p>
          <a:p>
            <a:pPr lvl="1"/>
            <a:r>
              <a:rPr lang="en-US" dirty="0"/>
              <a:t>If demand is low, uses only resources needed. If demand increases, can automatically scale (add new virtual servers - </a:t>
            </a:r>
            <a:r>
              <a:rPr lang="en-US" b="1" dirty="0"/>
              <a:t>instances</a:t>
            </a:r>
            <a:r>
              <a:rPr lang="en-US" dirty="0"/>
              <a:t> - and balance load between them) to handle demand; remove/scale down when demand falls</a:t>
            </a:r>
          </a:p>
          <a:p>
            <a:pPr lvl="1"/>
            <a:r>
              <a:rPr lang="en-US" dirty="0"/>
              <a:t>What companies can you think of that don't have consistent requirements for infrastructure?</a:t>
            </a:r>
          </a:p>
          <a:p>
            <a:r>
              <a:rPr lang="en-US" dirty="0"/>
              <a:t>Billed using a pay-as-you-go model</a:t>
            </a:r>
          </a:p>
          <a:p>
            <a:pPr lvl="1"/>
            <a:r>
              <a:rPr lang="en-US" dirty="0"/>
              <a:t>Only pay for the resources being used</a:t>
            </a:r>
          </a:p>
          <a:p>
            <a:r>
              <a:rPr lang="en-US" dirty="0"/>
              <a:t>Projects are composed of services – separation of roles for a project</a:t>
            </a:r>
          </a:p>
          <a:p>
            <a:pPr lvl="1"/>
            <a:r>
              <a:rPr lang="en-US" dirty="0"/>
              <a:t>so one service for web server, one for database, one for API, one for static files, one for log reports, one for email, one for analytics…</a:t>
            </a:r>
          </a:p>
        </p:txBody>
      </p:sp>
    </p:spTree>
    <p:extLst>
      <p:ext uri="{BB962C8B-B14F-4D97-AF65-F5344CB8AC3E}">
        <p14:creationId xmlns:p14="http://schemas.microsoft.com/office/powerpoint/2010/main" val="2301884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0B58-CDC7-6C4D-8D3A-DCD56717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Wishlist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4A17A-CEFF-8340-AC63-3EE7D977F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Connects to a database </a:t>
            </a:r>
          </a:p>
          <a:p>
            <a:pPr lvl="1"/>
            <a:r>
              <a:rPr lang="en-US" dirty="0"/>
              <a:t>At the moment, sqlite3, for development</a:t>
            </a:r>
          </a:p>
          <a:p>
            <a:pPr lvl="1"/>
            <a:r>
              <a:rPr lang="en-US" dirty="0"/>
              <a:t>Will need to change to a client-server DB for deployment</a:t>
            </a:r>
          </a:p>
          <a:p>
            <a:r>
              <a:rPr lang="en-US" dirty="0"/>
              <a:t>Has CSS and JavaScript static files</a:t>
            </a:r>
          </a:p>
          <a:p>
            <a:pPr lvl="1"/>
            <a:r>
              <a:rPr lang="en-US" dirty="0"/>
              <a:t>These need to be stored somewhere</a:t>
            </a:r>
          </a:p>
          <a:p>
            <a:r>
              <a:rPr lang="en-US" dirty="0"/>
              <a:t>Users can upload files</a:t>
            </a:r>
          </a:p>
          <a:p>
            <a:pPr lvl="1"/>
            <a:r>
              <a:rPr lang="en-US" dirty="0"/>
              <a:t>These need to be stored somewhere too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35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54816" cy="1325562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to be deployed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47619"/>
            <a:ext cx="4854816" cy="2371045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Calibri"/>
                <a:cs typeface="Calibri"/>
              </a:rPr>
              <a:t>Click on a place name in wish list to see a message about that place</a:t>
            </a:r>
          </a:p>
          <a:p>
            <a:r>
              <a:rPr lang="en-US" dirty="0">
                <a:latin typeface="Calibri"/>
                <a:cs typeface="Calibri"/>
              </a:rPr>
              <a:t>Click on a place in the visited list to be able to add date visited, notes, and upload a photo</a:t>
            </a:r>
          </a:p>
          <a:p>
            <a:r>
              <a:rPr lang="en-US" dirty="0">
                <a:latin typeface="Calibri"/>
                <a:cs typeface="Calibri"/>
              </a:rPr>
              <a:t>Can delete visited and unvisited places</a:t>
            </a:r>
          </a:p>
          <a:p>
            <a:r>
              <a:rPr lang="en-US" dirty="0">
                <a:latin typeface="Calibri"/>
                <a:cs typeface="Calibri"/>
              </a:rPr>
              <a:t>Client-side JavaScript for 'are you sure' message when deleting a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3F03F-C14E-DA4B-BEFD-9D8E4812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16" y="846138"/>
            <a:ext cx="3565066" cy="5173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340BD2-3C77-3E41-BBCC-909975FFC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41" y="4466083"/>
            <a:ext cx="3871665" cy="20316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1360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A800-F1F7-9147-9548-91DCDCF4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Elastic Beanstalk Do Everything?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C81A1-FCCA-1242-A20E-1AF80DA0A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Beanstalk is for hosting web applications – its optimized for receiving requests, running application code, returning responses</a:t>
            </a:r>
          </a:p>
          <a:p>
            <a:r>
              <a:rPr lang="en-US" dirty="0"/>
              <a:t>It's not designed to store or serve static files</a:t>
            </a:r>
          </a:p>
          <a:p>
            <a:r>
              <a:rPr lang="en-US" dirty="0"/>
              <a:t>Since you pay per byte stored, EB is an expensive way to store data </a:t>
            </a:r>
          </a:p>
          <a:p>
            <a:r>
              <a:rPr lang="en-US" dirty="0"/>
              <a:t>Need two new services: RDS and S3</a:t>
            </a:r>
          </a:p>
        </p:txBody>
      </p:sp>
    </p:spTree>
    <p:extLst>
      <p:ext uri="{BB962C8B-B14F-4D97-AF65-F5344CB8AC3E}">
        <p14:creationId xmlns:p14="http://schemas.microsoft.com/office/powerpoint/2010/main" val="2242566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8A64-F93C-9C4C-AE28-537525BC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Services, 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8E0C9-A7A7-4F41-9252-1EDEBC7C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Hosted databases – </a:t>
            </a:r>
            <a:r>
              <a:rPr lang="en-US" dirty="0" err="1"/>
              <a:t>SQLServer</a:t>
            </a:r>
            <a:r>
              <a:rPr lang="en-US" dirty="0"/>
              <a:t>, PostgreSQL, </a:t>
            </a:r>
            <a:r>
              <a:rPr lang="en-US" dirty="0" err="1"/>
              <a:t>SQLServer</a:t>
            </a:r>
            <a:r>
              <a:rPr lang="en-US" dirty="0"/>
              <a:t>, Oracle... in the cloud</a:t>
            </a:r>
          </a:p>
          <a:p>
            <a:r>
              <a:rPr lang="en-US" dirty="0"/>
              <a:t>Optimized database servers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https://aws.amazon.com/rds/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5175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2A0F-69F3-BD46-8BBC-FCF29AEF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Storage Service, 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C64C7-68DD-3E48-A74C-39000A45D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storage areas called buckets</a:t>
            </a:r>
          </a:p>
          <a:p>
            <a:r>
              <a:rPr lang="en-US" dirty="0"/>
              <a:t>Optimized for file storage and retrieval, designed for serving files over HTTP</a:t>
            </a:r>
          </a:p>
          <a:p>
            <a:r>
              <a:rPr lang="en-US" dirty="0"/>
              <a:t>Much cheaper per byte of storage than EB, but can't run any app logic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https://aws.amazon.com/s3/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13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099B-2BAB-9540-9C9C-769D29EE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initial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850B-75A3-F340-8EFE-DE7E2BDA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8643"/>
            <a:ext cx="5716337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Make sure you have a git repository for your project</a:t>
            </a:r>
          </a:p>
          <a:p>
            <a:r>
              <a:rPr lang="en-US" dirty="0"/>
              <a:t>Your </a:t>
            </a:r>
            <a:r>
              <a:rPr lang="en-US" b="1" dirty="0"/>
              <a:t>.</a:t>
            </a:r>
            <a:r>
              <a:rPr lang="en-US" b="1" dirty="0" err="1"/>
              <a:t>gitignore</a:t>
            </a:r>
            <a:r>
              <a:rPr lang="en-US" b="1" dirty="0"/>
              <a:t> </a:t>
            </a:r>
            <a:r>
              <a:rPr lang="en-US" dirty="0"/>
              <a:t>should have these entries -&gt;</a:t>
            </a:r>
          </a:p>
          <a:p>
            <a:pPr lvl="1"/>
            <a:r>
              <a:rPr lang="en-US" dirty="0"/>
              <a:t>Add any IDE files like .idea or .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Add and commit all of the other files</a:t>
            </a:r>
          </a:p>
          <a:p>
            <a:endParaRPr lang="en-US" dirty="0"/>
          </a:p>
          <a:p>
            <a:r>
              <a:rPr lang="en-US" dirty="0"/>
              <a:t>Make sure you have a </a:t>
            </a:r>
            <a:r>
              <a:rPr lang="en-US" b="1" dirty="0" err="1"/>
              <a:t>requirements.txt</a:t>
            </a:r>
            <a:r>
              <a:rPr lang="en-US" dirty="0"/>
              <a:t> in the root directory of your project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534C9-4093-544D-9401-6193E151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537" y="1720558"/>
            <a:ext cx="2589121" cy="2404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D75D8-F87B-BE4A-94E2-60C7F739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145" y="4680662"/>
            <a:ext cx="3481513" cy="16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13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850A-ADEC-D746-920A-F842ECF5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using code from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91D4-3491-B342-A73B-A761AE105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Migrate the database and create superuser</a:t>
            </a:r>
          </a:p>
          <a:p>
            <a:endParaRPr lang="en-US" dirty="0"/>
          </a:p>
          <a:p>
            <a:r>
              <a:rPr lang="en-US" dirty="0"/>
              <a:t>python </a:t>
            </a:r>
            <a:r>
              <a:rPr lang="en-US" dirty="0" err="1"/>
              <a:t>manage.py</a:t>
            </a:r>
            <a:r>
              <a:rPr lang="en-US" dirty="0"/>
              <a:t> migrate</a:t>
            </a:r>
          </a:p>
          <a:p>
            <a:r>
              <a:rPr lang="en-US" dirty="0"/>
              <a:t>python </a:t>
            </a:r>
            <a:r>
              <a:rPr lang="en-US" dirty="0" err="1"/>
              <a:t>manage.py</a:t>
            </a:r>
            <a:r>
              <a:rPr lang="en-US" dirty="0"/>
              <a:t> </a:t>
            </a:r>
            <a:r>
              <a:rPr lang="en-US" dirty="0" err="1"/>
              <a:t>createsuperuser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794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4EAB-5757-1B41-910A-B1548982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DF97-C7BE-184A-9416-0367315F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we'll replace Sqlite3 with PostgreSQL when app runs at AWS</a:t>
            </a:r>
          </a:p>
        </p:txBody>
      </p:sp>
    </p:spTree>
    <p:extLst>
      <p:ext uri="{BB962C8B-B14F-4D97-AF65-F5344CB8AC3E}">
        <p14:creationId xmlns:p14="http://schemas.microsoft.com/office/powerpoint/2010/main" val="3000275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56B63-13C1-C94D-9B9A-879076B3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PostgreSQL driver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9910-716B-B948-B471-2999F1E1D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09" y="1632285"/>
            <a:ext cx="8229600" cy="1749632"/>
          </a:xfrm>
        </p:spPr>
        <p:txBody>
          <a:bodyPr/>
          <a:lstStyle/>
          <a:p>
            <a:r>
              <a:rPr lang="en-US" dirty="0"/>
              <a:t>pip install psycopg2</a:t>
            </a:r>
          </a:p>
          <a:p>
            <a:r>
              <a:rPr lang="en-US" dirty="0"/>
              <a:t>Add to </a:t>
            </a:r>
            <a:r>
              <a:rPr lang="en-US" dirty="0" err="1"/>
              <a:t>requirements.txt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16D94-ADA0-CE46-ACE8-7CCCC2A97B8F}"/>
              </a:ext>
            </a:extLst>
          </p:cNvPr>
          <p:cNvSpPr txBox="1">
            <a:spLocks/>
          </p:cNvSpPr>
          <p:nvPr/>
        </p:nvSpPr>
        <p:spPr>
          <a:xfrm>
            <a:off x="288758" y="3401089"/>
            <a:ext cx="3240505" cy="3029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eb</a:t>
            </a:r>
            <a:r>
              <a:rPr lang="en-US" dirty="0"/>
              <a:t> will use </a:t>
            </a:r>
            <a:r>
              <a:rPr lang="en-US" dirty="0" err="1"/>
              <a:t>requirements.txt</a:t>
            </a:r>
            <a:r>
              <a:rPr lang="en-US" dirty="0"/>
              <a:t> to install your app's dependencies, so make sure it's always up to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D3F37-D4C5-444A-AF6E-EAF23EDC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85" y="3271914"/>
            <a:ext cx="3830314" cy="22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73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</a:t>
            </a:r>
            <a:r>
              <a:rPr lang="en-US" dirty="0" err="1"/>
              <a:t>config</a:t>
            </a:r>
            <a:r>
              <a:rPr lang="en-US" dirty="0"/>
              <a:t> in </a:t>
            </a:r>
            <a:r>
              <a:rPr lang="en-US" dirty="0" err="1"/>
              <a:t>settings.py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Currently, your app connects to a database on your computer</a:t>
            </a:r>
          </a:p>
          <a:p>
            <a:r>
              <a:rPr lang="en-US" dirty="0"/>
              <a:t>When it's deployed, it needs to connect to the RDS database</a:t>
            </a:r>
          </a:p>
          <a:p>
            <a:r>
              <a:rPr lang="en-US" dirty="0"/>
              <a:t>But it still needs to connect to a local database for development</a:t>
            </a:r>
          </a:p>
          <a:p>
            <a:r>
              <a:rPr lang="en-US" dirty="0"/>
              <a:t>Open </a:t>
            </a:r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r>
              <a:rPr lang="en-US" dirty="0"/>
              <a:t> and modify the current database options to the following (next slide)</a:t>
            </a:r>
          </a:p>
        </p:txBody>
      </p:sp>
    </p:spTree>
    <p:extLst>
      <p:ext uri="{BB962C8B-B14F-4D97-AF65-F5344CB8AC3E}">
        <p14:creationId xmlns:p14="http://schemas.microsoft.com/office/powerpoint/2010/main" val="93644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25DA-CDC4-374E-9F29-C43648EB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185B-584D-014B-9629-5D394029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074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The cloud = someone else's computer(s)</a:t>
            </a:r>
          </a:p>
          <a:p>
            <a:r>
              <a:rPr lang="en-US" dirty="0"/>
              <a:t>Which has pros and cons</a:t>
            </a:r>
          </a:p>
          <a:p>
            <a:r>
              <a:rPr lang="en-US" dirty="0"/>
              <a:t>Pros: cheaper, operational benefits, elasticity, scalability, no need to manage hardware, convenient web console access...</a:t>
            </a:r>
          </a:p>
          <a:p>
            <a:r>
              <a:rPr lang="en-US" dirty="0"/>
              <a:t>Cons: it's someone else's computer; all services can be accessed via browser interface </a:t>
            </a:r>
          </a:p>
          <a:p>
            <a:pPr lvl="1"/>
            <a:r>
              <a:rPr lang="en-US" dirty="0"/>
              <a:t>Essential to keep access credentials secure, have backups in another location</a:t>
            </a:r>
          </a:p>
          <a:p>
            <a:pPr lvl="1"/>
            <a:r>
              <a:rPr lang="en-US" b="1" dirty="0"/>
              <a:t>DO NOT UPLOAD CREDENTIALS OR KEYS OR PASSWORDS TO GITHUB</a:t>
            </a:r>
          </a:p>
          <a:p>
            <a:pPr lvl="1"/>
            <a:r>
              <a:rPr lang="en-US" dirty="0"/>
              <a:t>Ensure cloud provider has the ability to store data in compliance with any required regulations, PCI, HIPAA etc.</a:t>
            </a:r>
          </a:p>
          <a:p>
            <a:pPr lvl="1"/>
            <a:r>
              <a:rPr lang="en-US" dirty="0"/>
              <a:t>Various ways for malicious users to exploit cloud services: mining Bitcoin, changing your passwords and demanding a random for access...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https://adeliarisk.com/secure-cloud-computing-7-ways-id-hack-aws/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2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220" y="985046"/>
            <a:ext cx="5353111" cy="5782584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if 'RDS_DB_NAME' in </a:t>
            </a:r>
            <a:r>
              <a:rPr lang="en-US" sz="1600" dirty="0" err="1"/>
              <a:t>os.environ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600" dirty="0"/>
              <a:t>    DATABASES = {</a:t>
            </a:r>
          </a:p>
          <a:p>
            <a:pPr marL="0" indent="0">
              <a:buNone/>
            </a:pPr>
            <a:r>
              <a:rPr lang="en-US" sz="1600" dirty="0"/>
              <a:t>        'default': {</a:t>
            </a:r>
          </a:p>
          <a:p>
            <a:pPr marL="0" indent="0">
              <a:buNone/>
            </a:pPr>
            <a:r>
              <a:rPr lang="en-US" sz="1600" dirty="0"/>
              <a:t>            'ENGINE': 'django.db.backends.postgresql_psycopg2',</a:t>
            </a:r>
          </a:p>
          <a:p>
            <a:pPr marL="0" indent="0">
              <a:buNone/>
            </a:pPr>
            <a:r>
              <a:rPr lang="en-US" sz="1600" dirty="0"/>
              <a:t>            'NAME': </a:t>
            </a:r>
            <a:r>
              <a:rPr lang="en-US" sz="1600" dirty="0" err="1"/>
              <a:t>os.environ</a:t>
            </a:r>
            <a:r>
              <a:rPr lang="en-US" sz="1600" dirty="0"/>
              <a:t>['RDS_DB_NAME'],</a:t>
            </a:r>
          </a:p>
          <a:p>
            <a:pPr marL="0" indent="0">
              <a:buNone/>
            </a:pPr>
            <a:r>
              <a:rPr lang="en-US" sz="1600" dirty="0"/>
              <a:t>            'USER': </a:t>
            </a:r>
            <a:r>
              <a:rPr lang="en-US" sz="1600" dirty="0" err="1"/>
              <a:t>os.environ</a:t>
            </a:r>
            <a:r>
              <a:rPr lang="en-US" sz="1600" dirty="0"/>
              <a:t>['RDS_USERNAME'],</a:t>
            </a:r>
          </a:p>
          <a:p>
            <a:pPr marL="0" indent="0">
              <a:buNone/>
            </a:pPr>
            <a:r>
              <a:rPr lang="en-US" sz="1600" dirty="0"/>
              <a:t>            'PASSWORD': </a:t>
            </a:r>
            <a:r>
              <a:rPr lang="en-US" sz="1600" dirty="0" err="1"/>
              <a:t>os.environ</a:t>
            </a:r>
            <a:r>
              <a:rPr lang="en-US" sz="1600" dirty="0"/>
              <a:t>['RDS_PASSWORD'],</a:t>
            </a:r>
          </a:p>
          <a:p>
            <a:pPr marL="0" indent="0">
              <a:buNone/>
            </a:pPr>
            <a:r>
              <a:rPr lang="en-US" sz="1600" dirty="0"/>
              <a:t>            'HOST': </a:t>
            </a:r>
            <a:r>
              <a:rPr lang="en-US" sz="1600" dirty="0" err="1"/>
              <a:t>os.environ</a:t>
            </a:r>
            <a:r>
              <a:rPr lang="en-US" sz="1600" dirty="0"/>
              <a:t>['RDS_HOSTNAME'],</a:t>
            </a:r>
          </a:p>
          <a:p>
            <a:pPr marL="0" indent="0">
              <a:buNone/>
            </a:pPr>
            <a:r>
              <a:rPr lang="en-US" sz="1600" dirty="0"/>
              <a:t>            'PORT': </a:t>
            </a:r>
            <a:r>
              <a:rPr lang="en-US" sz="1600" dirty="0" err="1"/>
              <a:t>os.environ</a:t>
            </a:r>
            <a:r>
              <a:rPr lang="en-US" sz="1600" dirty="0"/>
              <a:t>['RDS_PORT'],</a:t>
            </a:r>
          </a:p>
          <a:p>
            <a:pPr marL="0" indent="0">
              <a:buNone/>
            </a:pPr>
            <a:r>
              <a:rPr lang="en-US" sz="1600" dirty="0"/>
              <a:t>        }</a:t>
            </a:r>
          </a:p>
          <a:p>
            <a:pPr marL="0" indent="0">
              <a:buNone/>
            </a:pPr>
            <a:r>
              <a:rPr lang="en-US" sz="1600" dirty="0"/>
              <a:t>    }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else:</a:t>
            </a:r>
          </a:p>
          <a:p>
            <a:pPr marL="0" indent="0">
              <a:buNone/>
            </a:pPr>
            <a:r>
              <a:rPr lang="en-US" sz="1600" dirty="0"/>
              <a:t>    DATABASES = {</a:t>
            </a:r>
          </a:p>
          <a:p>
            <a:pPr marL="0" indent="0">
              <a:buNone/>
            </a:pPr>
            <a:r>
              <a:rPr lang="en-US" sz="1600" dirty="0"/>
              <a:t>        'default': {</a:t>
            </a:r>
          </a:p>
          <a:p>
            <a:pPr marL="0" indent="0">
              <a:buNone/>
            </a:pPr>
            <a:r>
              <a:rPr lang="en-US" sz="1600" dirty="0"/>
              <a:t>            'ENGINE': 'django.db.backends.sqlite3',</a:t>
            </a:r>
          </a:p>
          <a:p>
            <a:pPr marL="0" indent="0">
              <a:buNone/>
            </a:pPr>
            <a:r>
              <a:rPr lang="en-US" sz="1600" dirty="0"/>
              <a:t>            'NAME': </a:t>
            </a:r>
            <a:r>
              <a:rPr lang="en-US" sz="1600" dirty="0" err="1"/>
              <a:t>os.path.join</a:t>
            </a:r>
            <a:r>
              <a:rPr lang="en-US" sz="1600" dirty="0"/>
              <a:t>(BASE_DIR, 'db.sqlite3'),</a:t>
            </a:r>
          </a:p>
          <a:p>
            <a:pPr marL="0" indent="0">
              <a:buNone/>
            </a:pPr>
            <a:r>
              <a:rPr lang="en-US" sz="1600" dirty="0"/>
              <a:t>        }</a:t>
            </a:r>
          </a:p>
          <a:p>
            <a:pPr marL="0" indent="0">
              <a:buNone/>
            </a:pPr>
            <a:r>
              <a:rPr lang="en-US" sz="1600" dirty="0"/>
              <a:t>    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6145" y="1091120"/>
            <a:ext cx="2810656" cy="5324535"/>
          </a:xfrm>
          <a:prstGeom prst="rect">
            <a:avLst/>
          </a:prstGeom>
          <a:solidFill>
            <a:srgbClr val="FFFFFF"/>
          </a:solidFill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This checks the environment variables and if it seems to be running on AWS with RDS, use the first set of config options (which AWS &amp; RDS will set up for you).  </a:t>
            </a:r>
          </a:p>
          <a:p>
            <a:r>
              <a:rPr lang="en-US" sz="2000" dirty="0"/>
              <a:t>Otherwise, use the local settings.</a:t>
            </a:r>
          </a:p>
          <a:p>
            <a:endParaRPr lang="en-US" sz="2000" dirty="0"/>
          </a:p>
          <a:p>
            <a:r>
              <a:rPr lang="en-US" sz="2000" dirty="0"/>
              <a:t>Recommended: use a Postgres database for local development too, either an installed Postgres or an Elephant SQL instance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20" y="134706"/>
            <a:ext cx="8448580" cy="731265"/>
          </a:xfrm>
          <a:solidFill>
            <a:srgbClr val="FFFFFF"/>
          </a:solidFill>
          <a:ln>
            <a:solidFill>
              <a:srgbClr val="1F497D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r>
              <a:rPr lang="en-US" dirty="0"/>
              <a:t> for </a:t>
            </a:r>
            <a:r>
              <a:rPr lang="en-US" u="sng" dirty="0"/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1332285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– Must Log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9092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cs typeface="Calibri"/>
              </a:rPr>
              <a:t>Site at 127.0.0.1:8000, but that will show you an error 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All of the routes require the user to be logged in, and the default is to redirect you to a sign-in page, which does not exist</a:t>
            </a:r>
          </a:p>
          <a:p>
            <a:pPr lvl="1"/>
            <a:r>
              <a:rPr lang="en-US" dirty="0">
                <a:cs typeface="Calibri"/>
              </a:rPr>
              <a:t>Since this site be live online, and it permits image uploads, it would be a good idea to use access control</a:t>
            </a:r>
          </a:p>
          <a:p>
            <a:r>
              <a:rPr lang="en-US" dirty="0">
                <a:cs typeface="Calibri"/>
              </a:rPr>
              <a:t>So go to 127.0.0.1:8000/admin and sign in with the </a:t>
            </a:r>
            <a:r>
              <a:rPr lang="en-US" dirty="0" err="1">
                <a:cs typeface="Calibri"/>
              </a:rPr>
              <a:t>superuser</a:t>
            </a:r>
            <a:r>
              <a:rPr lang="en-US" dirty="0">
                <a:cs typeface="Calibri"/>
              </a:rPr>
              <a:t> you just created</a:t>
            </a:r>
          </a:p>
          <a:p>
            <a:r>
              <a:rPr lang="en-US" dirty="0">
                <a:cs typeface="Calibri"/>
              </a:rPr>
              <a:t>Now site should be accessible at at 127.0.0.1:8000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97" y="2132376"/>
            <a:ext cx="4513562" cy="1213324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  <p:extLst>
      <p:ext uri="{BB962C8B-B14F-4D97-AF65-F5344CB8AC3E}">
        <p14:creationId xmlns:p14="http://schemas.microsoft.com/office/powerpoint/2010/main" val="872413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1C11-AA7C-7341-A757-1318A038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still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B6D1-767F-6E42-BE73-B0AFFB44B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1705209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Run app locally with </a:t>
            </a:r>
            <a:r>
              <a:rPr lang="en-US" sz="2800" b="1" dirty="0"/>
              <a:t>python </a:t>
            </a:r>
            <a:r>
              <a:rPr lang="en-US" sz="2800" b="1" dirty="0" err="1"/>
              <a:t>manage.py</a:t>
            </a:r>
            <a:r>
              <a:rPr lang="en-US" sz="2800" b="1" dirty="0"/>
              <a:t> </a:t>
            </a:r>
            <a:r>
              <a:rPr lang="en-US" sz="2800" b="1" dirty="0" err="1"/>
              <a:t>runserver</a:t>
            </a:r>
            <a:r>
              <a:rPr lang="en-US" sz="2800" b="1" dirty="0"/>
              <a:t> </a:t>
            </a:r>
          </a:p>
          <a:p>
            <a:r>
              <a:rPr lang="en-US" sz="2800" dirty="0"/>
              <a:t>127.0.0.1:8000/admin</a:t>
            </a:r>
          </a:p>
          <a:p>
            <a:r>
              <a:rPr lang="en-US" sz="2800" dirty="0"/>
              <a:t>Verify can log in, site is still working</a:t>
            </a:r>
          </a:p>
          <a:p>
            <a:endParaRPr lang="en-US" sz="2800" dirty="0"/>
          </a:p>
          <a:p>
            <a:r>
              <a:rPr lang="en-US" sz="2800" dirty="0"/>
              <a:t>Run tests – should all still pass</a:t>
            </a:r>
          </a:p>
          <a:p>
            <a:r>
              <a:rPr lang="en-US" sz="2800" b="1" dirty="0"/>
              <a:t>python </a:t>
            </a:r>
            <a:r>
              <a:rPr lang="en-US" sz="2800" b="1" dirty="0" err="1"/>
              <a:t>manage.py</a:t>
            </a:r>
            <a:r>
              <a:rPr lang="en-US" sz="2800" b="1" dirty="0"/>
              <a:t> test</a:t>
            </a:r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D5BE5-8C1C-C344-BA18-4D1BF1B9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495" y="4962494"/>
            <a:ext cx="4645526" cy="171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62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Postgres</a:t>
            </a:r>
            <a:r>
              <a:rPr lang="en-US" dirty="0"/>
              <a:t> on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Elastic Beanstalk (EB) is for running application code</a:t>
            </a:r>
          </a:p>
          <a:p>
            <a:r>
              <a:rPr lang="en-US" dirty="0"/>
              <a:t>EB is not designed for databases</a:t>
            </a:r>
          </a:p>
          <a:p>
            <a:pPr lvl="1"/>
            <a:r>
              <a:rPr lang="en-US" dirty="0"/>
              <a:t>What do database servers do? How is this different to web application servers? </a:t>
            </a:r>
          </a:p>
          <a:p>
            <a:pPr lvl="1"/>
            <a:r>
              <a:rPr lang="en-US" dirty="0"/>
              <a:t>How to deal with </a:t>
            </a:r>
            <a:r>
              <a:rPr lang="en-US" dirty="0" err="1"/>
              <a:t>aackups</a:t>
            </a:r>
            <a:r>
              <a:rPr lang="en-US" dirty="0"/>
              <a:t>? auditing? Using the data somewhere else?</a:t>
            </a:r>
          </a:p>
          <a:p>
            <a:r>
              <a:rPr lang="en-US" dirty="0"/>
              <a:t>You'll need to create and configure a database separately </a:t>
            </a:r>
          </a:p>
          <a:p>
            <a:r>
              <a:rPr lang="en-US" dirty="0"/>
              <a:t>We'll use a RDS (relational database service) database</a:t>
            </a:r>
          </a:p>
        </p:txBody>
      </p:sp>
    </p:spTree>
    <p:extLst>
      <p:ext uri="{BB962C8B-B14F-4D97-AF65-F5344CB8AC3E}">
        <p14:creationId xmlns:p14="http://schemas.microsoft.com/office/powerpoint/2010/main" val="2687120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AF89-C82F-D647-8786-016EDFCD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deploy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13C3-8949-F148-B343-302165772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root directory of your project, create a .</a:t>
            </a:r>
            <a:r>
              <a:rPr lang="en-US" dirty="0" err="1"/>
              <a:t>ebextensions</a:t>
            </a:r>
            <a:r>
              <a:rPr lang="en-US" dirty="0"/>
              <a:t> directory</a:t>
            </a:r>
          </a:p>
          <a:p>
            <a:r>
              <a:rPr lang="en-US" dirty="0"/>
              <a:t>Inside .</a:t>
            </a:r>
            <a:r>
              <a:rPr lang="en-US" dirty="0" err="1"/>
              <a:t>ebextensions</a:t>
            </a:r>
            <a:r>
              <a:rPr lang="en-US" dirty="0"/>
              <a:t>, create 01_package.config and 02_python.config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0EF29-1FEC-8D47-A6DF-58FB3A9A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45" y="4029910"/>
            <a:ext cx="5307418" cy="1793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A5985-F745-A14D-9A09-A2B19E7901CB}"/>
              </a:ext>
            </a:extLst>
          </p:cNvPr>
          <p:cNvSpPr txBox="1"/>
          <p:nvPr/>
        </p:nvSpPr>
        <p:spPr>
          <a:xfrm>
            <a:off x="244821" y="6126163"/>
            <a:ext cx="8654357" cy="461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The names are important, EB will run the config files in name order. </a:t>
            </a:r>
          </a:p>
        </p:txBody>
      </p:sp>
    </p:spTree>
    <p:extLst>
      <p:ext uri="{BB962C8B-B14F-4D97-AF65-F5344CB8AC3E}">
        <p14:creationId xmlns:p14="http://schemas.microsoft.com/office/powerpoint/2010/main" val="3869958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4618-442A-D54C-9B61-EF562E8E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ebextensions</a:t>
            </a:r>
            <a:r>
              <a:rPr lang="en-US" dirty="0"/>
              <a:t>/01_package.config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B4A6-D919-7E4D-8AF6-8390656D7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packages. Remember to use 2 spaces for each indent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CF74C-CA30-2D41-A16A-440EFECE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02" y="2706066"/>
            <a:ext cx="5937996" cy="2958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3F4FDE-8ED9-9041-A6D4-92B073030C46}"/>
              </a:ext>
            </a:extLst>
          </p:cNvPr>
          <p:cNvSpPr txBox="1"/>
          <p:nvPr/>
        </p:nvSpPr>
        <p:spPr>
          <a:xfrm>
            <a:off x="499511" y="5847060"/>
            <a:ext cx="8144978" cy="92333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tells EB  what to install when it starts running. AWS EB instances run Red Hat Linux, which uses a package manager called </a:t>
            </a:r>
            <a:r>
              <a:rPr lang="en-US" b="1" dirty="0"/>
              <a:t>yum</a:t>
            </a:r>
            <a:r>
              <a:rPr lang="en-US" dirty="0"/>
              <a:t>.</a:t>
            </a:r>
          </a:p>
          <a:p>
            <a:r>
              <a:rPr lang="en-US" dirty="0" err="1"/>
              <a:t>libjpg</a:t>
            </a:r>
            <a:r>
              <a:rPr lang="en-US" dirty="0"/>
              <a:t>-turbo-</a:t>
            </a:r>
            <a:r>
              <a:rPr lang="en-US" dirty="0" err="1"/>
              <a:t>devel</a:t>
            </a:r>
            <a:r>
              <a:rPr lang="en-US" dirty="0"/>
              <a:t> is needed for Pillow, and Django needs Pillow for image uploads.</a:t>
            </a:r>
          </a:p>
        </p:txBody>
      </p:sp>
    </p:spTree>
    <p:extLst>
      <p:ext uri="{BB962C8B-B14F-4D97-AF65-F5344CB8AC3E}">
        <p14:creationId xmlns:p14="http://schemas.microsoft.com/office/powerpoint/2010/main" val="2991407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F600-ED6F-A640-90AC-93FEB9FE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ebextensions</a:t>
            </a:r>
            <a:r>
              <a:rPr lang="en-US" dirty="0"/>
              <a:t>/02_python.config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17875-9C09-8941-9467-ECAF7C7C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previous</a:t>
            </a:r>
          </a:p>
          <a:p>
            <a:r>
              <a:rPr lang="en-US" dirty="0"/>
              <a:t>Replace </a:t>
            </a:r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wsgi.py</a:t>
            </a:r>
            <a:r>
              <a:rPr lang="en-US" dirty="0"/>
              <a:t> to your own path to </a:t>
            </a:r>
            <a:r>
              <a:rPr lang="en-US" dirty="0" err="1"/>
              <a:t>wsgi.py</a:t>
            </a:r>
            <a:r>
              <a:rPr lang="en-US" dirty="0"/>
              <a:t>, if different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036AF-FE94-ED40-BDE2-F48B6A0C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31" y="3755190"/>
            <a:ext cx="7240439" cy="20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74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98C6-5E74-0F43-8A6F-C06CA2D1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743200" cy="1143000"/>
          </a:xfrm>
        </p:spPr>
        <p:txBody>
          <a:bodyPr/>
          <a:lstStyle/>
          <a:p>
            <a:r>
              <a:rPr lang="en-US" dirty="0" err="1"/>
              <a:t>eb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A1B9D-74D5-1C40-A81F-A7780C50D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600200"/>
            <a:ext cx="3219726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run </a:t>
            </a:r>
            <a:r>
              <a:rPr lang="en-US" b="1" dirty="0" err="1"/>
              <a:t>eb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endParaRPr lang="en-US" dirty="0"/>
          </a:p>
          <a:p>
            <a:r>
              <a:rPr lang="en-US" dirty="0"/>
              <a:t>region is us-east-1</a:t>
            </a:r>
          </a:p>
          <a:p>
            <a:r>
              <a:rPr lang="en-US" dirty="0"/>
              <a:t>[Create new application]</a:t>
            </a:r>
          </a:p>
          <a:p>
            <a:r>
              <a:rPr lang="en-US" dirty="0"/>
              <a:t>set application name or use default</a:t>
            </a:r>
          </a:p>
          <a:p>
            <a:r>
              <a:rPr lang="en-US" dirty="0"/>
              <a:t>Using Python? </a:t>
            </a:r>
            <a:r>
              <a:rPr lang="en-US" b="1" dirty="0"/>
              <a:t>yes</a:t>
            </a:r>
          </a:p>
          <a:p>
            <a:r>
              <a:rPr lang="en-US" dirty="0"/>
              <a:t>Platform version </a:t>
            </a:r>
            <a:r>
              <a:rPr lang="en-US" b="1" dirty="0"/>
              <a:t>Python 3.6</a:t>
            </a:r>
          </a:p>
          <a:p>
            <a:r>
              <a:rPr lang="en-US" dirty="0" err="1"/>
              <a:t>CodeCommit</a:t>
            </a:r>
            <a:r>
              <a:rPr lang="en-US" dirty="0"/>
              <a:t> </a:t>
            </a:r>
            <a:r>
              <a:rPr lang="en-US" b="1" dirty="0"/>
              <a:t>no</a:t>
            </a:r>
          </a:p>
          <a:p>
            <a:r>
              <a:rPr lang="en-US" dirty="0"/>
              <a:t>SSH </a:t>
            </a:r>
            <a:r>
              <a:rPr lang="en-US" b="1" dirty="0"/>
              <a:t>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32AAC-A7B7-4044-9931-38CC853A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446" y="0"/>
            <a:ext cx="5046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0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9D9E-3880-B241-A9F5-2BC3471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</a:t>
            </a:r>
            <a:r>
              <a:rPr lang="en-US" dirty="0"/>
              <a:t> create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41F3-2C15-C549-9CF0-A53662C83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3850105" cy="49449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Run </a:t>
            </a:r>
            <a:r>
              <a:rPr lang="en-US" b="1" dirty="0" err="1"/>
              <a:t>eb</a:t>
            </a:r>
            <a:r>
              <a:rPr lang="en-US" b="1" dirty="0"/>
              <a:t> create</a:t>
            </a:r>
          </a:p>
          <a:p>
            <a:r>
              <a:rPr lang="en-US" b="1" dirty="0"/>
              <a:t>Environment name: </a:t>
            </a:r>
            <a:r>
              <a:rPr lang="en-US" dirty="0"/>
              <a:t> press enter to use the default or enter your own name</a:t>
            </a:r>
          </a:p>
          <a:p>
            <a:r>
              <a:rPr lang="en-US" b="1" dirty="0"/>
              <a:t>DNS CNAME prefix: </a:t>
            </a:r>
            <a:r>
              <a:rPr lang="en-US" dirty="0"/>
              <a:t>press enter to accept default</a:t>
            </a:r>
          </a:p>
          <a:p>
            <a:r>
              <a:rPr lang="en-US" b="1" dirty="0"/>
              <a:t>Load balancer:</a:t>
            </a:r>
            <a:r>
              <a:rPr lang="en-US" dirty="0"/>
              <a:t> application</a:t>
            </a:r>
          </a:p>
          <a:p>
            <a:r>
              <a:rPr lang="en-US" dirty="0"/>
              <a:t>Wait…  lots of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D49B3-EBD1-9348-94F3-FEAC4E8D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236" y="1600200"/>
            <a:ext cx="3712564" cy="47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3F8C-150A-6049-80FB-7DFE99CE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</a:t>
            </a:r>
            <a:r>
              <a:rPr lang="en-US" dirty="0"/>
              <a:t> create error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ED81-377E-B541-A647-7688A0E1B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WISHLIST_DB_PASSWORD not set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DF864-EBFA-C64E-A22B-B9CB2FE4E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482850"/>
            <a:ext cx="68707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0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25DA-CDC4-374E-9F29-C43648EB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Cloud Service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185B-584D-014B-9629-5D394029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(Amazon Web Services) is the market leader</a:t>
            </a:r>
          </a:p>
          <a:p>
            <a:r>
              <a:rPr lang="en-US" dirty="0"/>
              <a:t>Microsoft Azure, IBM Cloud and Google Cloud Platform have around 10-15% market share each, but are all growing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B1415-A4B1-5647-9709-8550E0DD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10" y="4957762"/>
            <a:ext cx="3255446" cy="633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28BD81-5B7A-C246-8C2E-5BC5B994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58" y="5925949"/>
            <a:ext cx="1316182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62150-494C-1343-97E7-1C637A47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421" y="5925949"/>
            <a:ext cx="2278277" cy="56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40941-FDC0-CE46-B2E8-227456288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471" y="5017293"/>
            <a:ext cx="16764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052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7816-BB84-C84F-87BD-31A218C9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87506-BF8C-7844-934D-D34FA4AD8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eb</a:t>
            </a:r>
            <a:r>
              <a:rPr lang="en-US" dirty="0"/>
              <a:t> open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Another way to find out what's wrong</a:t>
            </a:r>
          </a:p>
          <a:p>
            <a:r>
              <a:rPr lang="en-US" b="1" dirty="0" err="1"/>
              <a:t>eb</a:t>
            </a:r>
            <a:r>
              <a:rPr lang="en-US" b="1" dirty="0"/>
              <a:t> logs</a:t>
            </a:r>
            <a:r>
              <a:rPr lang="en-US" dirty="0"/>
              <a:t> </a:t>
            </a:r>
          </a:p>
          <a:p>
            <a:r>
              <a:rPr lang="en-US" dirty="0"/>
              <a:t>At the end of /</a:t>
            </a:r>
            <a:r>
              <a:rPr lang="en-US" dirty="0" err="1"/>
              <a:t>var</a:t>
            </a:r>
            <a:r>
              <a:rPr lang="en-US" dirty="0"/>
              <a:t>/log/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error_log</a:t>
            </a:r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02C0-460C-AD47-980A-4A79A61B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890" y="1312154"/>
            <a:ext cx="5546558" cy="22786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E4FB6-1664-FE44-92C1-8C09FCB8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95" y="5763929"/>
            <a:ext cx="7721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53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43" y="1286779"/>
            <a:ext cx="8229600" cy="4525963"/>
          </a:xfrm>
        </p:spPr>
        <p:txBody>
          <a:bodyPr/>
          <a:lstStyle/>
          <a:p>
            <a:r>
              <a:rPr lang="en-US" dirty="0"/>
              <a:t>Once your application and environment have been created, go to the EB console for your new Wish list application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15A4E-845F-BB48-B74B-F77FD0CD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759" y="3329189"/>
            <a:ext cx="3808481" cy="28941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8200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A88DC3-2EBD-9D4B-80AD-11663ACA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24" y="1235498"/>
            <a:ext cx="2979045" cy="2530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5271" cy="4525963"/>
          </a:xfrm>
        </p:spPr>
        <p:txBody>
          <a:bodyPr/>
          <a:lstStyle/>
          <a:p>
            <a:r>
              <a:rPr lang="en-US" dirty="0"/>
              <a:t>Select your application </a:t>
            </a:r>
          </a:p>
          <a:p>
            <a:r>
              <a:rPr lang="en-US" dirty="0"/>
              <a:t>Click on </a:t>
            </a:r>
            <a:r>
              <a:rPr lang="en-US" b="1" dirty="0"/>
              <a:t>Configuration </a:t>
            </a:r>
            <a:r>
              <a:rPr lang="en-US" dirty="0"/>
              <a:t>in left menu bar</a:t>
            </a:r>
          </a:p>
          <a:p>
            <a:r>
              <a:rPr lang="en-US" dirty="0"/>
              <a:t>Scroll down to </a:t>
            </a:r>
            <a:r>
              <a:rPr lang="en-US" b="1" dirty="0"/>
              <a:t>Database</a:t>
            </a:r>
          </a:p>
          <a:p>
            <a:r>
              <a:rPr lang="en-US" dirty="0"/>
              <a:t>Click on Modify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4490792" y="2265508"/>
            <a:ext cx="782832" cy="217545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85B1CD-60D3-CF41-AAC8-D3D03A314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49237"/>
            <a:ext cx="9144000" cy="111840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5677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471" y="1417638"/>
            <a:ext cx="3391381" cy="54403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DB engine is </a:t>
            </a:r>
            <a:r>
              <a:rPr lang="en-US" b="1" dirty="0" err="1"/>
              <a:t>postgres</a:t>
            </a:r>
            <a:endParaRPr lang="en-US" b="1" dirty="0"/>
          </a:p>
          <a:p>
            <a:r>
              <a:rPr lang="en-US" dirty="0"/>
              <a:t>Engine version </a:t>
            </a:r>
            <a:r>
              <a:rPr lang="en-US" b="1" dirty="0"/>
              <a:t>11.5</a:t>
            </a:r>
          </a:p>
          <a:p>
            <a:r>
              <a:rPr lang="en-US" dirty="0"/>
              <a:t>Instance class </a:t>
            </a:r>
            <a:r>
              <a:rPr lang="en-US" b="1" dirty="0"/>
              <a:t>db.t2.micro</a:t>
            </a:r>
          </a:p>
          <a:p>
            <a:r>
              <a:rPr lang="en-US" dirty="0"/>
              <a:t>Storage </a:t>
            </a:r>
            <a:r>
              <a:rPr lang="en-US" b="1" dirty="0"/>
              <a:t>5GB</a:t>
            </a:r>
          </a:p>
          <a:p>
            <a:r>
              <a:rPr lang="en-US" dirty="0"/>
              <a:t>DB username = </a:t>
            </a:r>
            <a:r>
              <a:rPr lang="en-US" b="1" dirty="0"/>
              <a:t>traveler</a:t>
            </a:r>
          </a:p>
          <a:p>
            <a:r>
              <a:rPr lang="en-US" dirty="0"/>
              <a:t>Password = </a:t>
            </a:r>
            <a:r>
              <a:rPr lang="en-US" b="1" i="1" dirty="0"/>
              <a:t>create a strong password</a:t>
            </a:r>
          </a:p>
          <a:p>
            <a:r>
              <a:rPr lang="en-US" dirty="0"/>
              <a:t>Retention </a:t>
            </a:r>
            <a:r>
              <a:rPr lang="en-US" b="1" dirty="0"/>
              <a:t>delete</a:t>
            </a:r>
          </a:p>
          <a:p>
            <a:r>
              <a:rPr lang="en-US" dirty="0"/>
              <a:t>Availability: Low</a:t>
            </a:r>
          </a:p>
          <a:p>
            <a:r>
              <a:rPr lang="en-US" dirty="0"/>
              <a:t>Click Apply</a:t>
            </a:r>
          </a:p>
          <a:p>
            <a:r>
              <a:rPr lang="en-US" dirty="0"/>
              <a:t>Environment will update; database will be created</a:t>
            </a:r>
            <a:r>
              <a:rPr lang="is-IS" dirty="0"/>
              <a:t>…</a:t>
            </a:r>
          </a:p>
          <a:p>
            <a:r>
              <a:rPr lang="is-IS" dirty="0"/>
              <a:t>You'll get an error if your password is not strong enough  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5D8FA-1F26-544A-A181-AD054FDF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49" y="1524833"/>
            <a:ext cx="5429051" cy="49250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4523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1C17-56DB-3746-A701-F096D4DA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69386-42ED-B74A-B9B5-3C367DC7B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17638"/>
            <a:ext cx="1909774" cy="2342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Updates, may take ~5 minutes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65002-78EE-0D44-8DBE-C38BC5EE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74" y="1417638"/>
            <a:ext cx="6548425" cy="23948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38A19-4039-824A-837E-1F4CD22A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73" y="4354200"/>
            <a:ext cx="6548425" cy="2110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3F8DFC-7324-6C43-96AF-EF7FDA4CC09E}"/>
              </a:ext>
            </a:extLst>
          </p:cNvPr>
          <p:cNvSpPr/>
          <p:nvPr/>
        </p:nvSpPr>
        <p:spPr>
          <a:xfrm>
            <a:off x="228601" y="4624694"/>
            <a:ext cx="19097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RDS database is created</a:t>
            </a:r>
          </a:p>
        </p:txBody>
      </p:sp>
    </p:spTree>
    <p:extLst>
      <p:ext uri="{BB962C8B-B14F-4D97-AF65-F5344CB8AC3E}">
        <p14:creationId xmlns:p14="http://schemas.microsoft.com/office/powerpoint/2010/main" val="29484287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database created has no tables in it</a:t>
            </a:r>
          </a:p>
          <a:p>
            <a:r>
              <a:rPr lang="en-US" dirty="0"/>
              <a:t>To set up the database when the app starts, have to run migrations to turn the models in to database tables</a:t>
            </a:r>
          </a:p>
          <a:p>
            <a:r>
              <a:rPr lang="en-US" dirty="0"/>
              <a:t>Need to modify configuration files to tell AWS to do this before your app loads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870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superuser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user data is contained in a database, and you need to run the </a:t>
            </a:r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createsuperuser</a:t>
            </a:r>
            <a:r>
              <a:rPr lang="en-US" dirty="0"/>
              <a:t> command to create a </a:t>
            </a:r>
            <a:r>
              <a:rPr lang="en-US" dirty="0" err="1"/>
              <a:t>superuser</a:t>
            </a:r>
            <a:r>
              <a:rPr lang="en-US" dirty="0"/>
              <a:t>, which requires you to enter a username and password. That's tricky to write in a script </a:t>
            </a:r>
          </a:p>
          <a:p>
            <a:r>
              <a:rPr lang="en-US" dirty="0" err="1"/>
              <a:t>Django</a:t>
            </a:r>
            <a:r>
              <a:rPr lang="en-US" dirty="0"/>
              <a:t> lets you create custom commands that can be passed to </a:t>
            </a:r>
            <a:r>
              <a:rPr lang="en-US" dirty="0" err="1"/>
              <a:t>manage.py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64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ebextensions</a:t>
            </a:r>
            <a:r>
              <a:rPr lang="en-US" dirty="0"/>
              <a:t>/02_python.config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242" y="1712496"/>
            <a:ext cx="6144126" cy="2330116"/>
          </a:xfrm>
          <a:ln>
            <a:solidFill>
              <a:srgbClr val="4F81BD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200" b="1" dirty="0" err="1">
                <a:latin typeface="Consolas"/>
                <a:cs typeface="Consolas"/>
              </a:rPr>
              <a:t>container_commands</a:t>
            </a:r>
            <a:r>
              <a:rPr lang="en-US" sz="1200" b="1" dirty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01_migrate: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  command: "source /opt/python/run/</a:t>
            </a:r>
            <a:r>
              <a:rPr lang="en-US" sz="1200" b="1" dirty="0" err="1">
                <a:latin typeface="Consolas"/>
                <a:cs typeface="Consolas"/>
              </a:rPr>
              <a:t>venv</a:t>
            </a:r>
            <a:r>
              <a:rPr lang="en-US" sz="1200" b="1" dirty="0">
                <a:latin typeface="Consolas"/>
                <a:cs typeface="Consolas"/>
              </a:rPr>
              <a:t>/bin/activate &amp;&amp; python </a:t>
            </a:r>
            <a:r>
              <a:rPr lang="en-US" sz="1200" b="1" dirty="0" err="1">
                <a:latin typeface="Consolas"/>
                <a:cs typeface="Consolas"/>
              </a:rPr>
              <a:t>wishlist</a:t>
            </a:r>
            <a:r>
              <a:rPr lang="en-US" sz="1200" b="1" dirty="0">
                <a:latin typeface="Consolas"/>
                <a:cs typeface="Consolas"/>
              </a:rPr>
              <a:t>/</a:t>
            </a:r>
            <a:r>
              <a:rPr lang="en-US" sz="1200" b="1" dirty="0" err="1">
                <a:latin typeface="Consolas"/>
                <a:cs typeface="Consolas"/>
              </a:rPr>
              <a:t>manage.py</a:t>
            </a:r>
            <a:r>
              <a:rPr lang="en-US" sz="1200" b="1" dirty="0">
                <a:latin typeface="Consolas"/>
                <a:cs typeface="Consolas"/>
              </a:rPr>
              <a:t> migrate --</a:t>
            </a:r>
            <a:r>
              <a:rPr lang="en-US" sz="1200" b="1" dirty="0" err="1">
                <a:latin typeface="Consolas"/>
                <a:cs typeface="Consolas"/>
              </a:rPr>
              <a:t>noinput</a:t>
            </a:r>
            <a:r>
              <a:rPr lang="en-US" sz="1200" b="1" dirty="0">
                <a:latin typeface="Consolas"/>
                <a:cs typeface="Consolas"/>
              </a:rPr>
              <a:t>"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  </a:t>
            </a:r>
            <a:r>
              <a:rPr lang="en-US" sz="1200" b="1" dirty="0" err="1">
                <a:latin typeface="Consolas"/>
                <a:cs typeface="Consolas"/>
              </a:rPr>
              <a:t>leader_only</a:t>
            </a:r>
            <a:r>
              <a:rPr lang="en-US" sz="1200" b="1" dirty="0">
                <a:latin typeface="Consolas"/>
                <a:cs typeface="Consolas"/>
              </a:rPr>
              <a:t>: true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02_createsu: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  command: "source /opt/python/run/</a:t>
            </a:r>
            <a:r>
              <a:rPr lang="en-US" sz="1200" b="1" dirty="0" err="1">
                <a:latin typeface="Consolas"/>
                <a:cs typeface="Consolas"/>
              </a:rPr>
              <a:t>venv</a:t>
            </a:r>
            <a:r>
              <a:rPr lang="en-US" sz="1200" b="1" dirty="0">
                <a:latin typeface="Consolas"/>
                <a:cs typeface="Consolas"/>
              </a:rPr>
              <a:t>/bin/activate &amp;&amp; python </a:t>
            </a:r>
            <a:r>
              <a:rPr lang="en-US" sz="1200" b="1" dirty="0" err="1">
                <a:latin typeface="Consolas"/>
                <a:cs typeface="Consolas"/>
              </a:rPr>
              <a:t>wishlist</a:t>
            </a:r>
            <a:r>
              <a:rPr lang="en-US" sz="1200" b="1" dirty="0">
                <a:latin typeface="Consolas"/>
                <a:cs typeface="Consolas"/>
              </a:rPr>
              <a:t>/</a:t>
            </a:r>
            <a:r>
              <a:rPr lang="en-US" sz="1200" b="1" dirty="0" err="1">
                <a:latin typeface="Consolas"/>
                <a:cs typeface="Consolas"/>
              </a:rPr>
              <a:t>manage.py</a:t>
            </a:r>
            <a:r>
              <a:rPr lang="en-US" sz="1200" b="1" dirty="0">
                <a:latin typeface="Consolas"/>
                <a:cs typeface="Consolas"/>
              </a:rPr>
              <a:t> </a:t>
            </a:r>
            <a:r>
              <a:rPr lang="en-US" sz="1200" b="1" dirty="0" err="1">
                <a:latin typeface="Consolas"/>
                <a:cs typeface="Consolas"/>
              </a:rPr>
              <a:t>createsu</a:t>
            </a:r>
            <a:r>
              <a:rPr lang="en-US" sz="1200" b="1" dirty="0">
                <a:latin typeface="Consolas"/>
                <a:cs typeface="Consolas"/>
              </a:rPr>
              <a:t>"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  </a:t>
            </a:r>
            <a:r>
              <a:rPr lang="en-US" sz="1200" b="1" dirty="0" err="1">
                <a:latin typeface="Consolas"/>
                <a:cs typeface="Consolas"/>
              </a:rPr>
              <a:t>leader_only</a:t>
            </a:r>
            <a:r>
              <a:rPr lang="en-US" sz="1200" b="1" dirty="0">
                <a:latin typeface="Consolas"/>
                <a:cs typeface="Consolas"/>
              </a:rPr>
              <a:t>: true</a:t>
            </a:r>
          </a:p>
          <a:p>
            <a:pPr marL="0" indent="0">
              <a:buNone/>
            </a:pPr>
            <a:endParaRPr lang="en-US" sz="12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b="1" dirty="0" err="1">
                <a:latin typeface="Consolas"/>
                <a:cs typeface="Consolas"/>
              </a:rPr>
              <a:t>option_settings</a:t>
            </a:r>
            <a:r>
              <a:rPr lang="en-US" sz="1200" b="1" dirty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"</a:t>
            </a:r>
            <a:r>
              <a:rPr lang="en-US" sz="1200" b="1" dirty="0" err="1">
                <a:latin typeface="Consolas"/>
                <a:cs typeface="Consolas"/>
              </a:rPr>
              <a:t>aws:elasticbeanstalk:application:environment</a:t>
            </a:r>
            <a:r>
              <a:rPr lang="en-US" sz="1200" b="1" dirty="0">
                <a:latin typeface="Consolas"/>
                <a:cs typeface="Consolas"/>
              </a:rPr>
              <a:t>":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  DJANGO_SETTINGS_MODULE: "</a:t>
            </a:r>
            <a:r>
              <a:rPr lang="en-US" sz="1200" b="1" dirty="0" err="1">
                <a:latin typeface="Consolas"/>
                <a:cs typeface="Consolas"/>
              </a:rPr>
              <a:t>wishlist.settings</a:t>
            </a:r>
            <a:r>
              <a:rPr lang="en-US" sz="1200" b="1" dirty="0">
                <a:latin typeface="Consolas"/>
                <a:cs typeface="Consolas"/>
              </a:rPr>
              <a:t>"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  "PYTHONPATH": "/opt/python/current/app/</a:t>
            </a:r>
            <a:r>
              <a:rPr lang="en-US" sz="1200" b="1" dirty="0" err="1">
                <a:latin typeface="Consolas"/>
                <a:cs typeface="Consolas"/>
              </a:rPr>
              <a:t>wishlist</a:t>
            </a:r>
            <a:r>
              <a:rPr lang="en-US" sz="1200" b="1" dirty="0">
                <a:latin typeface="Consolas"/>
                <a:cs typeface="Consolas"/>
              </a:rPr>
              <a:t>:$PYTHONPATH"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</a:t>
            </a:r>
            <a:r>
              <a:rPr lang="en-US" sz="1200" b="1" dirty="0" err="1">
                <a:latin typeface="Consolas"/>
                <a:cs typeface="Consolas"/>
              </a:rPr>
              <a:t>aws:elasticbeanstalk:container:python</a:t>
            </a:r>
            <a:r>
              <a:rPr lang="en-US" sz="1200" b="1" dirty="0">
                <a:latin typeface="Consolas"/>
                <a:cs typeface="Consolas"/>
              </a:rPr>
              <a:t>:</a:t>
            </a: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  </a:t>
            </a:r>
            <a:r>
              <a:rPr lang="en-US" sz="1200" b="1" dirty="0" err="1">
                <a:latin typeface="Consolas"/>
                <a:cs typeface="Consolas"/>
              </a:rPr>
              <a:t>WSGIPath</a:t>
            </a:r>
            <a:r>
              <a:rPr lang="en-US" sz="1200" b="1" dirty="0">
                <a:latin typeface="Consolas"/>
                <a:cs typeface="Consolas"/>
              </a:rPr>
              <a:t>: </a:t>
            </a:r>
            <a:r>
              <a:rPr lang="en-US" sz="1200" b="1" dirty="0" err="1">
                <a:latin typeface="Consolas"/>
                <a:cs typeface="Consolas"/>
              </a:rPr>
              <a:t>wishlist</a:t>
            </a:r>
            <a:r>
              <a:rPr lang="en-US" sz="1200" b="1" dirty="0">
                <a:latin typeface="Consolas"/>
                <a:cs typeface="Consolas"/>
              </a:rPr>
              <a:t>/</a:t>
            </a:r>
            <a:r>
              <a:rPr lang="en-US" sz="1200" b="1" dirty="0" err="1">
                <a:latin typeface="Consolas"/>
                <a:cs typeface="Consolas"/>
              </a:rPr>
              <a:t>wishlist</a:t>
            </a:r>
            <a:r>
              <a:rPr lang="en-US" sz="1200" b="1" dirty="0">
                <a:latin typeface="Consolas"/>
                <a:cs typeface="Consolas"/>
              </a:rPr>
              <a:t>/</a:t>
            </a:r>
            <a:r>
              <a:rPr lang="en-US" sz="1200" b="1" dirty="0" err="1">
                <a:latin typeface="Consolas"/>
                <a:cs typeface="Consolas"/>
              </a:rPr>
              <a:t>wsgi.py</a:t>
            </a:r>
            <a:endParaRPr lang="en-US" sz="12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b="1" dirty="0">
                <a:latin typeface="Consolas"/>
                <a:cs typeface="Consolas"/>
              </a:rPr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0632" y="4698105"/>
            <a:ext cx="8446168" cy="1569660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Watch the indentation!</a:t>
            </a:r>
          </a:p>
          <a:p>
            <a:r>
              <a:rPr lang="en-US" sz="2400" b="1" dirty="0"/>
              <a:t>Use spaces, not tabs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runs the database migration to create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Runs a custom script to create a superuser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9CF54-B715-A34D-B8A8-92914843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550404"/>
            <a:ext cx="88138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94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Custom command to create </a:t>
            </a:r>
            <a:r>
              <a:rPr lang="en-US" dirty="0" err="1"/>
              <a:t>superuser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1019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</a:t>
            </a:r>
            <a:r>
              <a:rPr lang="en-US" dirty="0" err="1"/>
              <a:t>travel_wishlist</a:t>
            </a:r>
            <a:r>
              <a:rPr lang="en-US" dirty="0"/>
              <a:t> directory (the one with models, fixtures, views…)</a:t>
            </a:r>
          </a:p>
          <a:p>
            <a:r>
              <a:rPr lang="en-US" dirty="0"/>
              <a:t>Create a directory called </a:t>
            </a:r>
            <a:r>
              <a:rPr lang="en-US" b="1" dirty="0"/>
              <a:t>management</a:t>
            </a:r>
          </a:p>
          <a:p>
            <a:r>
              <a:rPr lang="en-US" dirty="0"/>
              <a:t>In management, create a directory called </a:t>
            </a:r>
            <a:r>
              <a:rPr lang="en-US" b="1" dirty="0"/>
              <a:t>commands</a:t>
            </a:r>
          </a:p>
          <a:p>
            <a:r>
              <a:rPr lang="en-US" dirty="0"/>
              <a:t>In commands, create two files, </a:t>
            </a:r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__.</a:t>
            </a:r>
            <a:r>
              <a:rPr lang="en-US" b="1" dirty="0" err="1"/>
              <a:t>py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createsu.py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__.</a:t>
            </a:r>
            <a:r>
              <a:rPr lang="en-US" b="1" dirty="0" err="1"/>
              <a:t>py</a:t>
            </a:r>
            <a:r>
              <a:rPr lang="en-US" b="1" dirty="0"/>
              <a:t> </a:t>
            </a:r>
            <a:r>
              <a:rPr lang="en-US" dirty="0"/>
              <a:t>will be empty</a:t>
            </a:r>
          </a:p>
          <a:p>
            <a:r>
              <a:rPr lang="en-US" b="1" dirty="0" err="1"/>
              <a:t>createsu.py</a:t>
            </a:r>
            <a:r>
              <a:rPr lang="en-US" dirty="0"/>
              <a:t> on the next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DBE93-0673-0D48-9D8A-6369F130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19" y="1417638"/>
            <a:ext cx="2362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64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travel_wishlist</a:t>
            </a:r>
            <a:r>
              <a:rPr lang="en-US" dirty="0"/>
              <a:t>/management/</a:t>
            </a:r>
            <a:br>
              <a:rPr lang="en-US" dirty="0"/>
            </a:br>
            <a:r>
              <a:rPr lang="en-US" dirty="0"/>
              <a:t>commands/</a:t>
            </a:r>
            <a:r>
              <a:rPr lang="en-US" dirty="0" err="1"/>
              <a:t>createsu.py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131306"/>
            <a:ext cx="822960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will be your admin console password for your live site. </a:t>
            </a:r>
            <a:r>
              <a:rPr lang="en-US" sz="2400" b="1" dirty="0"/>
              <a:t>Once your site is live online, you should log into the admin console of your travel </a:t>
            </a:r>
            <a:r>
              <a:rPr lang="en-US" sz="2400" b="1" dirty="0" err="1"/>
              <a:t>wishlist</a:t>
            </a:r>
            <a:r>
              <a:rPr lang="en-US" sz="2400" b="1" dirty="0"/>
              <a:t> app and change it to something more secure!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25A6D9-6038-A04C-B326-3A7389DA1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074" y="4237872"/>
            <a:ext cx="4716379" cy="1054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Replace with username, email, password </a:t>
            </a:r>
          </a:p>
          <a:p>
            <a:pPr marL="0" indent="0">
              <a:buNone/>
            </a:pPr>
            <a:r>
              <a:rPr lang="en-US" sz="2000" dirty="0"/>
              <a:t>of your choice. </a:t>
            </a:r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DF552-C6F8-064D-8D29-1822B757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1" y="1737226"/>
            <a:ext cx="8724232" cy="2181058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23EAA2DB-8324-974F-80CC-F9242DB66390}"/>
              </a:ext>
            </a:extLst>
          </p:cNvPr>
          <p:cNvSpPr/>
          <p:nvPr/>
        </p:nvSpPr>
        <p:spPr>
          <a:xfrm rot="5400000">
            <a:off x="6904342" y="2420577"/>
            <a:ext cx="245900" cy="33190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8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Services,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offers many types of services, storage, hosting, computing</a:t>
            </a:r>
            <a:r>
              <a:rPr lang="is-IS" dirty="0"/>
              <a:t>… </a:t>
            </a:r>
            <a:r>
              <a:rPr lang="en-US" dirty="0"/>
              <a:t>can be overwhelming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81" y="2770084"/>
            <a:ext cx="5175482" cy="3751786"/>
          </a:xfrm>
          <a:prstGeom prst="rect">
            <a:avLst/>
          </a:prstGeom>
          <a:ln>
            <a:solidFill>
              <a:srgbClr val="1F497D"/>
            </a:solidFill>
          </a:ln>
        </p:spPr>
      </p:pic>
    </p:spTree>
    <p:extLst>
      <p:ext uri="{BB962C8B-B14F-4D97-AF65-F5344CB8AC3E}">
        <p14:creationId xmlns:p14="http://schemas.microsoft.com/office/powerpoint/2010/main" val="38965954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3BAE-B187-974D-99BA-04B927FB8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EB75E-FEF4-ED43-8CEA-59E9D8A1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python </a:t>
            </a:r>
            <a:r>
              <a:rPr lang="en-US" b="1" dirty="0" err="1"/>
              <a:t>manage.py</a:t>
            </a:r>
            <a:r>
              <a:rPr lang="en-US" b="1" dirty="0"/>
              <a:t> </a:t>
            </a:r>
            <a:r>
              <a:rPr lang="en-US" b="1" dirty="0" err="1"/>
              <a:t>createsu</a:t>
            </a:r>
            <a:endParaRPr lang="en-US" b="1" dirty="0"/>
          </a:p>
          <a:p>
            <a:r>
              <a:rPr lang="en-US" dirty="0"/>
              <a:t>Should be no errors</a:t>
            </a:r>
          </a:p>
          <a:p>
            <a:r>
              <a:rPr lang="en-US" dirty="0"/>
              <a:t>Do you have a new admin user?</a:t>
            </a:r>
          </a:p>
          <a:p>
            <a:r>
              <a:rPr lang="en-US" dirty="0"/>
              <a:t>How can you check?</a:t>
            </a:r>
          </a:p>
          <a:p>
            <a:pPr lvl="1"/>
            <a:r>
              <a:rPr lang="en-US" dirty="0"/>
              <a:t>In your DB shell, select * from </a:t>
            </a:r>
            <a:r>
              <a:rPr lang="en-US" dirty="0" err="1"/>
              <a:t>auth_users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Try to log in to your site with username=admin, password=admin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C4552-0D5F-D24B-8880-801E255F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97" y="5864225"/>
            <a:ext cx="5727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76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0FB2-64D0-454C-BC16-C189349F6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add, commit, 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EF77A-F861-F94F-9AB4-79CFB4677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1600200"/>
            <a:ext cx="8759952" cy="4525963"/>
          </a:xfrm>
        </p:spPr>
        <p:txBody>
          <a:bodyPr/>
          <a:lstStyle/>
          <a:p>
            <a:r>
              <a:rPr lang="en-US" dirty="0"/>
              <a:t>git add .</a:t>
            </a:r>
          </a:p>
          <a:p>
            <a:r>
              <a:rPr lang="en-US" dirty="0"/>
              <a:t>git commit -m "migrations and create super user"</a:t>
            </a:r>
          </a:p>
          <a:p>
            <a:r>
              <a:rPr lang="en-US" dirty="0" err="1"/>
              <a:t>eb</a:t>
            </a:r>
            <a:r>
              <a:rPr lang="en-US" dirty="0"/>
              <a:t> deploy 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Make sure your database has been created first, or this will probably error </a:t>
            </a:r>
          </a:p>
        </p:txBody>
      </p:sp>
    </p:spTree>
    <p:extLst>
      <p:ext uri="{BB962C8B-B14F-4D97-AF65-F5344CB8AC3E}">
        <p14:creationId xmlns:p14="http://schemas.microsoft.com/office/powerpoint/2010/main" val="2796232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2B896-B7A5-6948-A44F-B43C9016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0313B-8156-8242-AA24-DE275D149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eb</a:t>
            </a:r>
            <a:r>
              <a:rPr lang="en-US" b="1" dirty="0"/>
              <a:t> 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FE011-6EC9-DB43-8938-7A19E4DF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21" y="3084429"/>
            <a:ext cx="7416800" cy="2806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08902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r>
              <a:rPr lang="en-US" dirty="0"/>
              <a:t> ALLOWED_HOSTS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01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settings.py</a:t>
            </a:r>
            <a:endParaRPr lang="en-US" dirty="0"/>
          </a:p>
          <a:p>
            <a:r>
              <a:rPr lang="en-US" dirty="0"/>
              <a:t>Change ALLOWED_HOSTS to your app's host name – find it from one of these places</a:t>
            </a:r>
          </a:p>
          <a:p>
            <a:pPr lvl="1"/>
            <a:r>
              <a:rPr lang="en-US" dirty="0"/>
              <a:t>The CNAME from </a:t>
            </a:r>
            <a:r>
              <a:rPr lang="en-US" dirty="0" err="1"/>
              <a:t>eb</a:t>
            </a:r>
            <a:r>
              <a:rPr lang="en-US" dirty="0"/>
              <a:t> status</a:t>
            </a:r>
          </a:p>
          <a:p>
            <a:pPr lvl="1"/>
            <a:r>
              <a:rPr lang="en-US" dirty="0"/>
              <a:t>The URL from the web console, without http://</a:t>
            </a:r>
          </a:p>
          <a:p>
            <a:pPr lvl="1"/>
            <a:r>
              <a:rPr lang="en-US" dirty="0"/>
              <a:t>The URL of your web page (</a:t>
            </a:r>
            <a:r>
              <a:rPr lang="en-US" b="1" dirty="0" err="1"/>
              <a:t>eb</a:t>
            </a:r>
            <a:r>
              <a:rPr lang="en-US" b="1" dirty="0"/>
              <a:t> open</a:t>
            </a:r>
            <a:r>
              <a:rPr lang="en-US" dirty="0"/>
              <a:t>) without http://</a:t>
            </a:r>
          </a:p>
          <a:p>
            <a:r>
              <a:rPr lang="en-US" dirty="0"/>
              <a:t>For example – use your own app's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C9027-59C5-F345-BB2F-B9E9ACBF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5409565"/>
            <a:ext cx="8680426" cy="120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24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deploy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all new and modified files to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Add and commit all changes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>
                <a:latin typeface="Consolas"/>
                <a:cs typeface="Consolas"/>
              </a:rPr>
              <a:t>eb</a:t>
            </a:r>
            <a:r>
              <a:rPr lang="en-US" b="1" dirty="0">
                <a:latin typeface="Consolas"/>
                <a:cs typeface="Consolas"/>
              </a:rPr>
              <a:t> deploy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Wait</a:t>
            </a:r>
            <a:r>
              <a:rPr lang="is-IS" dirty="0"/>
              <a:t>… site should be live </a:t>
            </a:r>
          </a:p>
          <a:p>
            <a:pPr marL="0" indent="0">
              <a:buNone/>
            </a:pPr>
            <a:r>
              <a:rPr lang="is-IS" dirty="0"/>
              <a:t>If errors, review all previous steps</a:t>
            </a:r>
          </a:p>
          <a:p>
            <a:pPr marL="0" indent="0">
              <a:buNone/>
            </a:pPr>
            <a:r>
              <a:rPr lang="is-IS" dirty="0"/>
              <a:t>Can't fix? Ask for help!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75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89" y="1093158"/>
            <a:ext cx="8698559" cy="5429684"/>
          </a:xfrm>
        </p:spPr>
        <p:txBody>
          <a:bodyPr>
            <a:normAutofit/>
          </a:bodyPr>
          <a:lstStyle/>
          <a:p>
            <a:r>
              <a:rPr lang="en-US" sz="2400" dirty="0"/>
              <a:t>Should load with the same error message, as when running the site locally</a:t>
            </a:r>
          </a:p>
          <a:p>
            <a:r>
              <a:rPr lang="en-US" sz="2400" dirty="0"/>
              <a:t>Go to /admin</a:t>
            </a:r>
          </a:p>
          <a:p>
            <a:pPr marL="0" indent="0">
              <a:buNone/>
            </a:pPr>
            <a:r>
              <a:rPr lang="en-US" sz="2400" dirty="0"/>
              <a:t>Which should bring you here – the same </a:t>
            </a:r>
          </a:p>
          <a:p>
            <a:pPr marL="0" indent="0">
              <a:buNone/>
            </a:pPr>
            <a:r>
              <a:rPr lang="en-US" sz="2400" dirty="0"/>
              <a:t>administration site without CSS</a:t>
            </a:r>
          </a:p>
          <a:p>
            <a:pPr marL="0" indent="0">
              <a:buNone/>
            </a:pPr>
            <a:r>
              <a:rPr lang="en-US" sz="2400" dirty="0"/>
              <a:t>Log in with the username and password</a:t>
            </a:r>
          </a:p>
          <a:p>
            <a:pPr marL="0" indent="0">
              <a:buNone/>
            </a:pPr>
            <a:r>
              <a:rPr lang="en-US" sz="2400" dirty="0"/>
              <a:t>from your </a:t>
            </a:r>
            <a:r>
              <a:rPr lang="en-US" sz="2400" b="1" dirty="0" err="1"/>
              <a:t>createsu.py</a:t>
            </a:r>
            <a:r>
              <a:rPr lang="en-US" sz="2400" b="1" dirty="0"/>
              <a:t> </a:t>
            </a:r>
            <a:r>
              <a:rPr lang="en-US" sz="2400" dirty="0"/>
              <a:t>script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Now change your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admin password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to a more secure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password!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984" y="1828779"/>
            <a:ext cx="2740263" cy="12556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Load your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F492B-AB1A-A34B-914A-CF61FFEF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48" y="4258759"/>
            <a:ext cx="6016752" cy="23675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3830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your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3931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Site should also work, again without CSS</a:t>
            </a:r>
          </a:p>
          <a:p>
            <a:pPr marL="0" indent="0">
              <a:buNone/>
            </a:pPr>
            <a:r>
              <a:rPr lang="en-US" sz="2400" dirty="0"/>
              <a:t>No background image behind the title </a:t>
            </a:r>
          </a:p>
          <a:p>
            <a:pPr marL="0" indent="0">
              <a:buNone/>
            </a:pPr>
            <a:r>
              <a:rPr lang="en-US" sz="2400" dirty="0"/>
              <a:t>No JavaScript (try deleting a place)</a:t>
            </a:r>
          </a:p>
          <a:p>
            <a:pPr marL="0" indent="0">
              <a:buNone/>
            </a:pPr>
            <a:r>
              <a:rPr lang="en-US" sz="2400" dirty="0"/>
              <a:t>Our CSS is missing (look at the form and buttons – the CSS we added put the buttons on the same line as the place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Why are the Sakura styles working?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1F9A9-FEC4-BB4D-B6AC-6C950A31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512" y="1719839"/>
            <a:ext cx="4564927" cy="42866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18092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 CSS?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28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CSS files are </a:t>
            </a:r>
            <a:r>
              <a:rPr lang="en-US" b="1" dirty="0"/>
              <a:t>static files </a:t>
            </a:r>
            <a:r>
              <a:rPr lang="en-US" dirty="0"/>
              <a:t>- always the same for everyone who visits your site </a:t>
            </a:r>
          </a:p>
          <a:p>
            <a:r>
              <a:rPr lang="en-US" dirty="0"/>
              <a:t>Versus pages generated by your application, which can be different for each user</a:t>
            </a:r>
          </a:p>
          <a:p>
            <a:r>
              <a:rPr lang="en-US" dirty="0"/>
              <a:t>It's best practice to serve static  files from a regular </a:t>
            </a:r>
            <a:r>
              <a:rPr lang="en-US" b="1" dirty="0"/>
              <a:t>web server</a:t>
            </a:r>
          </a:p>
          <a:p>
            <a:r>
              <a:rPr lang="en-US" dirty="0"/>
              <a:t>And serve your dynamic pages from a </a:t>
            </a:r>
            <a:r>
              <a:rPr lang="en-US" b="1" dirty="0"/>
              <a:t>web application server </a:t>
            </a:r>
          </a:p>
          <a:p>
            <a:r>
              <a:rPr lang="en-US" dirty="0"/>
              <a:t>Takes advantage of the strengths of each type of server</a:t>
            </a:r>
          </a:p>
          <a:p>
            <a:r>
              <a:rPr lang="en-US" dirty="0"/>
              <a:t>The regular web server is cheaper to run - less computing power needed - so your site will be cheaper to host </a:t>
            </a:r>
          </a:p>
          <a:p>
            <a:pPr lvl="1"/>
            <a:r>
              <a:rPr lang="en-US" dirty="0"/>
              <a:t>On a platform like AWS, you effectively get charged by CPU cycle used; plus storage used </a:t>
            </a:r>
          </a:p>
        </p:txBody>
      </p:sp>
    </p:spTree>
    <p:extLst>
      <p:ext uri="{BB962C8B-B14F-4D97-AF65-F5344CB8AC3E}">
        <p14:creationId xmlns:p14="http://schemas.microsoft.com/office/powerpoint/2010/main" val="37781571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Django</a:t>
            </a:r>
            <a:r>
              <a:rPr lang="en-US" dirty="0"/>
              <a:t> and Static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you run your app locally with python </a:t>
            </a:r>
            <a:r>
              <a:rPr lang="en-US" dirty="0" err="1"/>
              <a:t>manage.py</a:t>
            </a:r>
            <a:r>
              <a:rPr lang="en-US" dirty="0"/>
              <a:t> </a:t>
            </a:r>
            <a:r>
              <a:rPr lang="en-US" dirty="0" err="1"/>
              <a:t>runserver</a:t>
            </a:r>
            <a:r>
              <a:rPr lang="en-US" dirty="0"/>
              <a:t>, a mini web server is started and it serves static files from a default location, usually </a:t>
            </a:r>
            <a:r>
              <a:rPr lang="en-US" dirty="0" err="1"/>
              <a:t>yourproj</a:t>
            </a:r>
            <a:r>
              <a:rPr lang="en-US" dirty="0"/>
              <a:t>/</a:t>
            </a:r>
            <a:r>
              <a:rPr lang="en-US" dirty="0" err="1"/>
              <a:t>yourapp</a:t>
            </a:r>
            <a:r>
              <a:rPr lang="en-US" dirty="0"/>
              <a:t>/static</a:t>
            </a:r>
          </a:p>
          <a:p>
            <a:r>
              <a:rPr lang="en-US" dirty="0">
                <a:hlinkClick r:id="rId2"/>
              </a:rPr>
              <a:t>https://docs.djangoproject.com/en/2.2/howto/static-files/</a:t>
            </a:r>
            <a:endParaRPr lang="en-US" dirty="0"/>
          </a:p>
          <a:p>
            <a:r>
              <a:rPr lang="en-US" dirty="0"/>
              <a:t>Fine for development, but not very efficient for production (see previous slide)</a:t>
            </a:r>
          </a:p>
          <a:p>
            <a:r>
              <a:rPr lang="en-US" dirty="0"/>
              <a:t>For this app, static files are stored in </a:t>
            </a:r>
          </a:p>
          <a:p>
            <a:r>
              <a:rPr lang="en-US" dirty="0" err="1"/>
              <a:t>wishlist</a:t>
            </a:r>
            <a:r>
              <a:rPr lang="en-US" dirty="0"/>
              <a:t>/</a:t>
            </a:r>
            <a:r>
              <a:rPr lang="en-US" dirty="0" err="1"/>
              <a:t>travel_wishlist</a:t>
            </a:r>
            <a:r>
              <a:rPr lang="en-US" dirty="0"/>
              <a:t>/static/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18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338E-70A0-5644-9893-79790659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91" y="363622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Static files vs. application resources when deployed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5C3E2B-CF30-FA4C-90EF-7EC1ABEADB85}"/>
              </a:ext>
            </a:extLst>
          </p:cNvPr>
          <p:cNvSpPr/>
          <p:nvPr/>
        </p:nvSpPr>
        <p:spPr>
          <a:xfrm>
            <a:off x="900703" y="2057400"/>
            <a:ext cx="1996888" cy="37315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50" b="1" dirty="0">
                <a:solidFill>
                  <a:schemeClr val="accent3">
                    <a:lumMod val="50000"/>
                  </a:schemeClr>
                </a:solidFill>
              </a:rPr>
              <a:t>Client – web browser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6A07A-C958-2B44-BFC4-9FE914F7E8AC}"/>
              </a:ext>
            </a:extLst>
          </p:cNvPr>
          <p:cNvSpPr/>
          <p:nvPr/>
        </p:nvSpPr>
        <p:spPr>
          <a:xfrm>
            <a:off x="5428377" y="2428930"/>
            <a:ext cx="3644153" cy="35224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50" b="1" dirty="0">
                <a:solidFill>
                  <a:srgbClr val="002060"/>
                </a:solidFill>
              </a:rPr>
              <a:t>AWS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2F266-8995-6D4B-9741-F931EDC1012A}"/>
              </a:ext>
            </a:extLst>
          </p:cNvPr>
          <p:cNvSpPr txBox="1"/>
          <p:nvPr/>
        </p:nvSpPr>
        <p:spPr>
          <a:xfrm>
            <a:off x="5871879" y="2753152"/>
            <a:ext cx="1347292" cy="30008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Elastic Beanstalk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2372B-F8D6-5E43-8AB6-44FA3F6488CF}"/>
              </a:ext>
            </a:extLst>
          </p:cNvPr>
          <p:cNvSpPr txBox="1"/>
          <p:nvPr/>
        </p:nvSpPr>
        <p:spPr>
          <a:xfrm>
            <a:off x="6226610" y="4230613"/>
            <a:ext cx="1749838" cy="30008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Bucket: app static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FDAA9-6434-3D46-9B02-155019D3C05B}"/>
              </a:ext>
            </a:extLst>
          </p:cNvPr>
          <p:cNvSpPr txBox="1"/>
          <p:nvPr/>
        </p:nvSpPr>
        <p:spPr>
          <a:xfrm>
            <a:off x="7775121" y="2791662"/>
            <a:ext cx="465192" cy="30008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6B9F8-5161-344D-B146-F64DE8CEAC0C}"/>
              </a:ext>
            </a:extLst>
          </p:cNvPr>
          <p:cNvSpPr txBox="1"/>
          <p:nvPr/>
        </p:nvSpPr>
        <p:spPr>
          <a:xfrm>
            <a:off x="5943534" y="4910510"/>
            <a:ext cx="2384627" cy="30008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Bucket: user uploads static files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684AB-1229-7A45-9D8A-B479D74F6EAE}"/>
              </a:ext>
            </a:extLst>
          </p:cNvPr>
          <p:cNvCxnSpPr>
            <a:endCxn id="8" idx="1"/>
          </p:cNvCxnSpPr>
          <p:nvPr/>
        </p:nvCxnSpPr>
        <p:spPr>
          <a:xfrm>
            <a:off x="7242895" y="2913879"/>
            <a:ext cx="532226" cy="2782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673D86-7BB0-BE44-BC67-B1D51FAE06E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875539" y="2593167"/>
            <a:ext cx="2996340" cy="257783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62E883-B09A-3443-AEF4-C374ADF092F0}"/>
              </a:ext>
            </a:extLst>
          </p:cNvPr>
          <p:cNvCxnSpPr>
            <a:cxnSpLocks/>
          </p:cNvCxnSpPr>
          <p:nvPr/>
        </p:nvCxnSpPr>
        <p:spPr>
          <a:xfrm flipH="1" flipV="1">
            <a:off x="2725118" y="2650965"/>
            <a:ext cx="3125439" cy="29073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EBB531-835A-1141-A217-E65FF5377ED4}"/>
              </a:ext>
            </a:extLst>
          </p:cNvPr>
          <p:cNvSpPr/>
          <p:nvPr/>
        </p:nvSpPr>
        <p:spPr>
          <a:xfrm>
            <a:off x="2979451" y="2268515"/>
            <a:ext cx="23670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app.123.elasticbeanstalk.com/place/9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EA37A-D59A-3240-91AB-FC520EFB2B48}"/>
              </a:ext>
            </a:extLst>
          </p:cNvPr>
          <p:cNvSpPr txBox="1"/>
          <p:nvPr/>
        </p:nvSpPr>
        <p:spPr>
          <a:xfrm>
            <a:off x="3318509" y="2808345"/>
            <a:ext cx="155391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Here's the HTML page</a:t>
            </a:r>
          </a:p>
          <a:p>
            <a:r>
              <a:rPr lang="en-US" sz="1050" dirty="0"/>
              <a:t>It's got links to some static resources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EE1237-15D6-4941-8AAD-4FFDD925181B}"/>
              </a:ext>
            </a:extLst>
          </p:cNvPr>
          <p:cNvSpPr txBox="1"/>
          <p:nvPr/>
        </p:nvSpPr>
        <p:spPr>
          <a:xfrm>
            <a:off x="900703" y="2454667"/>
            <a:ext cx="1974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Give me the page for place 9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8941B7-4A29-154C-8D87-4CDF5BDE1380}"/>
              </a:ext>
            </a:extLst>
          </p:cNvPr>
          <p:cNvSpPr/>
          <p:nvPr/>
        </p:nvSpPr>
        <p:spPr>
          <a:xfrm>
            <a:off x="0" y="2643071"/>
            <a:ext cx="685800" cy="685800"/>
          </a:xfrm>
          <a:prstGeom prst="rect">
            <a:avLst/>
          </a:prstGeom>
          <a:solidFill>
            <a:srgbClr val="FE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Sakura CDN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CCBBDB-9406-4249-A732-B9EFB7FDD424}"/>
              </a:ext>
            </a:extLst>
          </p:cNvPr>
          <p:cNvSpPr txBox="1"/>
          <p:nvPr/>
        </p:nvSpPr>
        <p:spPr>
          <a:xfrm>
            <a:off x="1009303" y="3380747"/>
            <a:ext cx="1804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There's a CSS link, request this </a:t>
            </a:r>
          </a:p>
          <a:p>
            <a:endParaRPr lang="en-US" sz="1200" dirty="0"/>
          </a:p>
          <a:p>
            <a:r>
              <a:rPr lang="en-US" sz="1200" dirty="0"/>
              <a:t>And another CSS link</a:t>
            </a:r>
          </a:p>
          <a:p>
            <a:endParaRPr lang="en-US" sz="1200" dirty="0"/>
          </a:p>
          <a:p>
            <a:r>
              <a:rPr lang="en-US" sz="1200" dirty="0"/>
              <a:t>And a site image link</a:t>
            </a:r>
          </a:p>
          <a:p>
            <a:endParaRPr lang="en-US" sz="1200" dirty="0"/>
          </a:p>
          <a:p>
            <a:r>
              <a:rPr lang="en-US" sz="1200" dirty="0"/>
              <a:t>And a user image link</a:t>
            </a:r>
          </a:p>
          <a:p>
            <a:endParaRPr lang="en-US" sz="1200" dirty="0"/>
          </a:p>
          <a:p>
            <a:r>
              <a:rPr lang="en-US" sz="1200" dirty="0"/>
              <a:t>And a JavaScript link</a:t>
            </a:r>
          </a:p>
          <a:p>
            <a:r>
              <a:rPr lang="en-US" sz="1200" dirty="0"/>
              <a:t>....</a:t>
            </a:r>
          </a:p>
        </p:txBody>
      </p: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4B30C6DD-68C6-A940-9ECB-FCBFF9A4C8F3}"/>
              </a:ext>
            </a:extLst>
          </p:cNvPr>
          <p:cNvSpPr/>
          <p:nvPr/>
        </p:nvSpPr>
        <p:spPr>
          <a:xfrm>
            <a:off x="6545525" y="3310573"/>
            <a:ext cx="2027144" cy="670991"/>
          </a:xfrm>
          <a:prstGeom prst="wedgeRoundRectCallout">
            <a:avLst>
              <a:gd name="adj1" fmla="val -41388"/>
              <a:gd name="adj2" fmla="val -841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 need to talk to the database to get the data to make this page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3674972-3121-1A4D-B055-D902E20A88BD}"/>
              </a:ext>
            </a:extLst>
          </p:cNvPr>
          <p:cNvCxnSpPr>
            <a:cxnSpLocks/>
          </p:cNvCxnSpPr>
          <p:nvPr/>
        </p:nvCxnSpPr>
        <p:spPr>
          <a:xfrm>
            <a:off x="670491" y="3260888"/>
            <a:ext cx="377758" cy="24769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1BE8B6-C140-094F-AEB7-64C09FBE55F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450004" y="4094267"/>
            <a:ext cx="3776606" cy="28638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595FBF9-C06F-0E4E-9955-4A9AD459BB88}"/>
              </a:ext>
            </a:extLst>
          </p:cNvPr>
          <p:cNvCxnSpPr>
            <a:cxnSpLocks/>
          </p:cNvCxnSpPr>
          <p:nvPr/>
        </p:nvCxnSpPr>
        <p:spPr>
          <a:xfrm flipV="1">
            <a:off x="2450726" y="4406303"/>
            <a:ext cx="3764472" cy="735695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017097C-FB61-604F-A58F-DA5DA35B919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450004" y="4862814"/>
            <a:ext cx="3493530" cy="197737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DAE7B34-BDC0-B741-BDAB-D734BDCE1E0E}"/>
              </a:ext>
            </a:extLst>
          </p:cNvPr>
          <p:cNvCxnSpPr>
            <a:cxnSpLocks/>
          </p:cNvCxnSpPr>
          <p:nvPr/>
        </p:nvCxnSpPr>
        <p:spPr>
          <a:xfrm flipH="1">
            <a:off x="1582677" y="2733667"/>
            <a:ext cx="1" cy="621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E6F9629-1566-EE48-97C5-05EE0F520D63}"/>
              </a:ext>
            </a:extLst>
          </p:cNvPr>
          <p:cNvSpPr txBox="1"/>
          <p:nvPr/>
        </p:nvSpPr>
        <p:spPr>
          <a:xfrm>
            <a:off x="1689862" y="2845390"/>
            <a:ext cx="1035256" cy="415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Now to display the page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D979AD-74BD-1444-A1C5-3071EE772AE2}"/>
              </a:ext>
            </a:extLst>
          </p:cNvPr>
          <p:cNvCxnSpPr>
            <a:cxnSpLocks/>
          </p:cNvCxnSpPr>
          <p:nvPr/>
        </p:nvCxnSpPr>
        <p:spPr>
          <a:xfrm flipV="1">
            <a:off x="2450726" y="4388837"/>
            <a:ext cx="3764472" cy="3493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08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We'll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82262" cy="4525963"/>
          </a:xfrm>
        </p:spPr>
        <p:txBody>
          <a:bodyPr/>
          <a:lstStyle/>
          <a:p>
            <a:r>
              <a:rPr lang="en-US" b="1" dirty="0"/>
              <a:t>Elastic Beanstalk (EB)</a:t>
            </a:r>
            <a:r>
              <a:rPr lang="en-US" dirty="0"/>
              <a:t>: PaaS (Platform as a Service) to host a web application</a:t>
            </a:r>
          </a:p>
          <a:p>
            <a:r>
              <a:rPr lang="en-US" b="1" dirty="0"/>
              <a:t>RDS</a:t>
            </a:r>
            <a:r>
              <a:rPr lang="en-US" dirty="0"/>
              <a:t>: relational database service, to host a PostgreSQL database</a:t>
            </a:r>
          </a:p>
          <a:p>
            <a:r>
              <a:rPr lang="en-US" b="1" dirty="0"/>
              <a:t>S3</a:t>
            </a:r>
            <a:r>
              <a:rPr lang="en-US" dirty="0"/>
              <a:t>: simple storage service, for static files (CSS stylesheets, client-side JavaScript) and media (user uploaded images) storage</a:t>
            </a:r>
          </a:p>
        </p:txBody>
      </p:sp>
    </p:spTree>
    <p:extLst>
      <p:ext uri="{BB962C8B-B14F-4D97-AF65-F5344CB8AC3E}">
        <p14:creationId xmlns:p14="http://schemas.microsoft.com/office/powerpoint/2010/main" val="26873284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338E-70A0-5644-9893-79790659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654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Difference between serving static files and application responses (HTML pages)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7269E-6B9E-F440-8769-E1CAD468D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02536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Browser requests page from Elastic Beanstalk</a:t>
            </a:r>
          </a:p>
          <a:p>
            <a:r>
              <a:rPr lang="en-US" dirty="0"/>
              <a:t>Elastic Beanstalk talks to RDS, generates response - typically HTML page with links to any static resources</a:t>
            </a:r>
          </a:p>
          <a:p>
            <a:r>
              <a:rPr lang="en-US" dirty="0"/>
              <a:t>The static resource </a:t>
            </a:r>
            <a:r>
              <a:rPr lang="en-US" dirty="0" err="1"/>
              <a:t>href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 links point to the storage buckets (in Sakura's case, the Sakura CDN)</a:t>
            </a:r>
          </a:p>
          <a:p>
            <a:r>
              <a:rPr lang="en-US" dirty="0"/>
              <a:t>When browser receives HTML response page, it reads the HTML and starts displaying the page in the user's browser</a:t>
            </a:r>
          </a:p>
          <a:p>
            <a:pPr lvl="1"/>
            <a:r>
              <a:rPr lang="en-US" dirty="0"/>
              <a:t>As the browser finds links to static resources, it makes another request for each static resources </a:t>
            </a:r>
          </a:p>
          <a:p>
            <a:r>
              <a:rPr lang="en-US" dirty="0"/>
              <a:t>These links point to S3 buckets, so requests for images. CSS etc. are made to the S3 buckets (and for this app, Sakura) </a:t>
            </a:r>
          </a:p>
          <a:p>
            <a:r>
              <a:rPr lang="en-US" dirty="0"/>
              <a:t>The client can then display the complete page</a:t>
            </a:r>
          </a:p>
          <a:p>
            <a:endParaRPr lang="en-US" dirty="0"/>
          </a:p>
          <a:p>
            <a:r>
              <a:rPr lang="en-US" b="1" dirty="0"/>
              <a:t>Elastic Beanstalk app only provides the appropriate link, it doesn't serve the resource</a:t>
            </a:r>
          </a:p>
        </p:txBody>
      </p:sp>
    </p:spTree>
    <p:extLst>
      <p:ext uri="{BB962C8B-B14F-4D97-AF65-F5344CB8AC3E}">
        <p14:creationId xmlns:p14="http://schemas.microsoft.com/office/powerpoint/2010/main" val="29681126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Static files: Simple Storage Service, 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your AWS console, search for S3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2B824-8738-D546-986B-73117959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3340383"/>
            <a:ext cx="7404100" cy="2286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21372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Static files: Simple Storage Service, 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3664"/>
            <a:ext cx="3986784" cy="424249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Click Create Bucket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Give your bucket a name – I called mine </a:t>
            </a:r>
            <a:r>
              <a:rPr lang="en-US" i="1" dirty="0" err="1"/>
              <a:t>wishlist</a:t>
            </a:r>
            <a:r>
              <a:rPr lang="en-US" i="1" dirty="0"/>
              <a:t>-dev-static </a:t>
            </a:r>
          </a:p>
          <a:p>
            <a:pPr marL="0" indent="0">
              <a:buNone/>
            </a:pPr>
            <a:r>
              <a:rPr lang="en-US" dirty="0"/>
              <a:t>but you'll need to use another name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Region US EAST 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BDC6-BFCA-3E4B-BC40-5F06226A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81" y="1883664"/>
            <a:ext cx="3378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579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2757-C10C-E74F-B4FB-7E13815E9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274638"/>
            <a:ext cx="232932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00C2-90B0-AC40-A9AF-A07D5B53A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" y="2267712"/>
            <a:ext cx="2084832" cy="38584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defaults are good</a:t>
            </a:r>
          </a:p>
          <a:p>
            <a:r>
              <a:rPr lang="en-US" dirty="0"/>
              <a:t>Don't check anything, no tags</a:t>
            </a:r>
          </a:p>
          <a:p>
            <a:r>
              <a:rPr lang="en-US" dirty="0"/>
              <a:t>Click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4253C-8F47-F14E-974A-B7A4A29D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92" y="0"/>
            <a:ext cx="6613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9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9B12-532B-7642-8262-01C5D608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66EC-F2EB-F643-9D61-7DEE4BC2C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505456" cy="4525963"/>
          </a:xfrm>
        </p:spPr>
        <p:txBody>
          <a:bodyPr>
            <a:normAutofit/>
          </a:bodyPr>
          <a:lstStyle/>
          <a:p>
            <a:r>
              <a:rPr lang="en-US" b="1" dirty="0"/>
              <a:t>Uncheck all the boxes*</a:t>
            </a:r>
          </a:p>
          <a:p>
            <a:endParaRPr lang="en-US" dirty="0"/>
          </a:p>
          <a:p>
            <a:r>
              <a:rPr lang="en-US" dirty="0"/>
              <a:t>Click Next</a:t>
            </a:r>
          </a:p>
          <a:p>
            <a:endParaRPr lang="en-US" dirty="0"/>
          </a:p>
          <a:p>
            <a:r>
              <a:rPr lang="en-US" dirty="0"/>
              <a:t>Click Create Bucket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EE9CCF-A9A2-B944-B041-F0F77E582AED}"/>
              </a:ext>
            </a:extLst>
          </p:cNvPr>
          <p:cNvSpPr txBox="1"/>
          <p:nvPr/>
        </p:nvSpPr>
        <p:spPr>
          <a:xfrm>
            <a:off x="457200" y="6211669"/>
            <a:ext cx="805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real app, you'd implement access control to only allow the Wishlist application</a:t>
            </a:r>
          </a:p>
          <a:p>
            <a:r>
              <a:rPr lang="en-US" dirty="0"/>
              <a:t>to write to the bucket.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213F3-0E1E-2045-B94B-B2D9C479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95" y="1600200"/>
            <a:ext cx="4419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547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Bucket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50"/>
          </a:xfrm>
        </p:spPr>
        <p:txBody>
          <a:bodyPr>
            <a:normAutofit/>
          </a:bodyPr>
          <a:lstStyle/>
          <a:p>
            <a:r>
              <a:rPr lang="en-US" dirty="0"/>
              <a:t>You may have another bucket - what's in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F9764-CD5B-6B49-8493-D5AEAF4B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2921051"/>
            <a:ext cx="8522208" cy="29871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25404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new user to manage this bucket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849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general, for security reasons, you want to divide responsibilities, instead of giving everyone access to everything</a:t>
            </a:r>
          </a:p>
          <a:p>
            <a:r>
              <a:rPr lang="en-US" dirty="0"/>
              <a:t>At a company, someone would own the AWS account, and then within that account, create user accounts, and assign each account relevant permissions. Everyone would have their own access credentials; roles; permissions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998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Create new user with IAM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Search for </a:t>
            </a:r>
            <a:r>
              <a:rPr lang="en-US" sz="2800" b="1" dirty="0"/>
              <a:t>IAM </a:t>
            </a:r>
          </a:p>
          <a:p>
            <a:r>
              <a:rPr lang="en-US" sz="2800" dirty="0"/>
              <a:t>Identity and Access Management</a:t>
            </a:r>
          </a:p>
          <a:p>
            <a:r>
              <a:rPr lang="en-US" sz="2800" dirty="0"/>
              <a:t>Used for creating users, giving them roles and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04DBE-0B9E-5049-AED1-ADCA9ACB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33" y="3312451"/>
            <a:ext cx="5862195" cy="35455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940763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227" y="128117"/>
            <a:ext cx="4840356" cy="767995"/>
          </a:xfrm>
          <a:ln>
            <a:solidFill>
              <a:srgbClr val="4F81BD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IAM - Create new user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74638"/>
            <a:ext cx="8229600" cy="2262981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Click </a:t>
            </a:r>
            <a:r>
              <a:rPr lang="en-US" sz="2800" b="1" dirty="0"/>
              <a:t>Users</a:t>
            </a:r>
            <a:r>
              <a:rPr lang="en-US" sz="2800" dirty="0"/>
              <a:t> in side menu</a:t>
            </a:r>
          </a:p>
          <a:p>
            <a:r>
              <a:rPr lang="en-US" sz="2800" dirty="0"/>
              <a:t>Click Add user button</a:t>
            </a:r>
          </a:p>
          <a:p>
            <a:r>
              <a:rPr lang="en-US" sz="2800" dirty="0"/>
              <a:t>Give your user a name, and check the Programmatic access checkbox</a:t>
            </a:r>
          </a:p>
          <a:p>
            <a:r>
              <a:rPr lang="en-US" sz="2800" dirty="0"/>
              <a:t>Uncheck AWS management console access</a:t>
            </a:r>
          </a:p>
          <a:p>
            <a:r>
              <a:rPr lang="en-US" sz="2800" dirty="0"/>
              <a:t>Click Next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97437" y="5817246"/>
            <a:ext cx="3025790" cy="20383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7F1560-26A4-DA48-8F16-68C18975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82" y="2537619"/>
            <a:ext cx="8699500" cy="4305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1153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69851"/>
            <a:ext cx="8229600" cy="9674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Attach existing policies directly, search for S3, check AmazonS3FullAccess, Click Next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6C6EB-9329-2B4A-B07C-F6BF787D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6859"/>
            <a:ext cx="9144000" cy="29182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2183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20744</TotalTime>
  <Words>6266</Words>
  <Application>Microsoft Macintosh PowerPoint</Application>
  <PresentationFormat>On-screen Show (4:3)</PresentationFormat>
  <Paragraphs>844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39" baseType="lpstr">
      <vt:lpstr>Arial</vt:lpstr>
      <vt:lpstr>Calibri</vt:lpstr>
      <vt:lpstr>Consolas</vt:lpstr>
      <vt:lpstr>Office Theme</vt:lpstr>
      <vt:lpstr>Amazon Web Services</vt:lpstr>
      <vt:lpstr>Pre-requisites</vt:lpstr>
      <vt:lpstr>Cloud Service Providers</vt:lpstr>
      <vt:lpstr>PowerPoint Presentation</vt:lpstr>
      <vt:lpstr>Qualities of Cloud Computing</vt:lpstr>
      <vt:lpstr>The Cloud</vt:lpstr>
      <vt:lpstr>Cloud Service Providers</vt:lpstr>
      <vt:lpstr>Amazon Web Services, AWS</vt:lpstr>
      <vt:lpstr>We'll use</vt:lpstr>
      <vt:lpstr>Elastic Beanstalk is a PaaS provider:  Platform as a Service</vt:lpstr>
      <vt:lpstr>Type of Cloud Computing </vt:lpstr>
      <vt:lpstr>Deployment tool: eb</vt:lpstr>
      <vt:lpstr>Install eb</vt:lpstr>
      <vt:lpstr>Amazon Console</vt:lpstr>
      <vt:lpstr>Regions</vt:lpstr>
      <vt:lpstr>Overview of deployment process</vt:lpstr>
      <vt:lpstr>Very Basic App</vt:lpstr>
      <vt:lpstr>Configuration</vt:lpstr>
      <vt:lpstr>.ebextensions/python.config</vt:lpstr>
      <vt:lpstr>Add new file to git</vt:lpstr>
      <vt:lpstr>Create credentials</vt:lpstr>
      <vt:lpstr>Create user</vt:lpstr>
      <vt:lpstr>User Details</vt:lpstr>
      <vt:lpstr>Add role</vt:lpstr>
      <vt:lpstr>Add tags, review</vt:lpstr>
      <vt:lpstr>Review</vt:lpstr>
      <vt:lpstr>Credentials</vt:lpstr>
      <vt:lpstr>Download credentials</vt:lpstr>
      <vt:lpstr>Create new Elastic Beanstalk application: eb init </vt:lpstr>
      <vt:lpstr>Credentials</vt:lpstr>
      <vt:lpstr>Create new Elastic Beanstalk application: eb init </vt:lpstr>
      <vt:lpstr>Create new instance</vt:lpstr>
      <vt:lpstr>Open site</vt:lpstr>
      <vt:lpstr>Django settings.py</vt:lpstr>
      <vt:lpstr>Copy the site name into string in allowed hosts</vt:lpstr>
      <vt:lpstr>Add and commit changes Deploy</vt:lpstr>
      <vt:lpstr>Live site</vt:lpstr>
      <vt:lpstr>Errors?</vt:lpstr>
      <vt:lpstr>Errors?</vt:lpstr>
      <vt:lpstr>AWS Web Console</vt:lpstr>
      <vt:lpstr>Elastic Beanstalk Console</vt:lpstr>
      <vt:lpstr>Modify site</vt:lpstr>
      <vt:lpstr>Development once deployed…</vt:lpstr>
      <vt:lpstr>eb commands</vt:lpstr>
      <vt:lpstr>Review</vt:lpstr>
      <vt:lpstr>STOP</vt:lpstr>
      <vt:lpstr>Cleanup</vt:lpstr>
      <vt:lpstr>Cleanup - delete Application</vt:lpstr>
      <vt:lpstr>Deploy Travel Wish List</vt:lpstr>
      <vt:lpstr>Travel Wishlist</vt:lpstr>
      <vt:lpstr>Features to be deployed</vt:lpstr>
      <vt:lpstr>Can Elastic Beanstalk Do Everything?</vt:lpstr>
      <vt:lpstr>Relational Database Services, RDS</vt:lpstr>
      <vt:lpstr>Simple Storage Service, S3</vt:lpstr>
      <vt:lpstr>Verify initial configuration</vt:lpstr>
      <vt:lpstr>If using code from example</vt:lpstr>
      <vt:lpstr>Database</vt:lpstr>
      <vt:lpstr>Add PostgreSQL driver dependency</vt:lpstr>
      <vt:lpstr>Database config in settings.py</vt:lpstr>
      <vt:lpstr>wishlist/settings.py for PostgreSQL</vt:lpstr>
      <vt:lpstr>Reminder – Must Log In</vt:lpstr>
      <vt:lpstr>Everything still works?</vt:lpstr>
      <vt:lpstr>Postgres on AWS</vt:lpstr>
      <vt:lpstr>First, deploy app</vt:lpstr>
      <vt:lpstr>.ebextensions/01_package.config</vt:lpstr>
      <vt:lpstr>.ebextensions/02_python.config</vt:lpstr>
      <vt:lpstr>eb init</vt:lpstr>
      <vt:lpstr>eb create</vt:lpstr>
      <vt:lpstr>eb create error </vt:lpstr>
      <vt:lpstr>Open site</vt:lpstr>
      <vt:lpstr>Set up database</vt:lpstr>
      <vt:lpstr>Application Configuration</vt:lpstr>
      <vt:lpstr>Configure RDS</vt:lpstr>
      <vt:lpstr>Wait…</vt:lpstr>
      <vt:lpstr>Migrations?</vt:lpstr>
      <vt:lpstr>Create superuser?</vt:lpstr>
      <vt:lpstr>.ebextensions/02_python.config</vt:lpstr>
      <vt:lpstr>Custom command to create superuser</vt:lpstr>
      <vt:lpstr>travel_wishlist/management/ commands/createsu.py</vt:lpstr>
      <vt:lpstr>Try locally</vt:lpstr>
      <vt:lpstr>Git add, commit, deploy</vt:lpstr>
      <vt:lpstr>Check site</vt:lpstr>
      <vt:lpstr>wishlist/settings.py ALLOWED_HOSTS</vt:lpstr>
      <vt:lpstr>And deploy again</vt:lpstr>
      <vt:lpstr>Load your site</vt:lpstr>
      <vt:lpstr>Load your site</vt:lpstr>
      <vt:lpstr>Why no CSS?</vt:lpstr>
      <vt:lpstr>Django and Static Files</vt:lpstr>
      <vt:lpstr>Static files vs. application resources when deployed</vt:lpstr>
      <vt:lpstr>Difference between serving static files and application responses (HTML pages)</vt:lpstr>
      <vt:lpstr>Static files: Simple Storage Service, S3</vt:lpstr>
      <vt:lpstr>Static files: Simple Storage Service, S3</vt:lpstr>
      <vt:lpstr>Properties</vt:lpstr>
      <vt:lpstr>Set Permissions</vt:lpstr>
      <vt:lpstr>New Bucket</vt:lpstr>
      <vt:lpstr>Create new user to manage this bucket</vt:lpstr>
      <vt:lpstr>Create new user with IAM </vt:lpstr>
      <vt:lpstr>IAM - Create new user </vt:lpstr>
      <vt:lpstr>Permissions</vt:lpstr>
      <vt:lpstr>No tags, click Next: Review</vt:lpstr>
      <vt:lpstr>User Created</vt:lpstr>
      <vt:lpstr>Download </vt:lpstr>
      <vt:lpstr>Get new user's ARN</vt:lpstr>
      <vt:lpstr>Back to your S3 bucket</vt:lpstr>
      <vt:lpstr>Bucket policy statement  Replace BUCKET-NAME with your bucket's name (3 times)  Replace BUCKET-USER-ARN with your new S3 bucket user's ARN  Click Save</vt:lpstr>
      <vt:lpstr>Install packages (locally)</vt:lpstr>
      <vt:lpstr>Install packages (locally)</vt:lpstr>
      <vt:lpstr>Elastic Beanstalk Console</vt:lpstr>
      <vt:lpstr>Scroll down to Environment Properties</vt:lpstr>
      <vt:lpstr>Elastic Beanstalk Console</vt:lpstr>
      <vt:lpstr>PowerPoint Presentation</vt:lpstr>
      <vt:lpstr>.ebextensions/02_python.config</vt:lpstr>
      <vt:lpstr>Commit changes and deploy</vt:lpstr>
      <vt:lpstr>Check site</vt:lpstr>
      <vt:lpstr>Check your S3 Bucket</vt:lpstr>
      <vt:lpstr>Run collectstatic locally</vt:lpstr>
      <vt:lpstr>Final modifications to settings.py</vt:lpstr>
      <vt:lpstr>Last Modification - Secret Key</vt:lpstr>
      <vt:lpstr>Last Modification - Secret Key</vt:lpstr>
      <vt:lpstr>Deploy again</vt:lpstr>
      <vt:lpstr>Separate Media and Static Files</vt:lpstr>
      <vt:lpstr>CDN</vt:lpstr>
      <vt:lpstr>Different settings.py files for different environments</vt:lpstr>
      <vt:lpstr>Deployed version</vt:lpstr>
      <vt:lpstr>Production mode</vt:lpstr>
      <vt:lpstr>Checklist</vt:lpstr>
      <vt:lpstr>Production</vt:lpstr>
      <vt:lpstr>Development vs. Production</vt:lpstr>
      <vt:lpstr>Development vs. Production</vt:lpstr>
      <vt:lpstr>But it works on my computer…</vt:lpstr>
      <vt:lpstr>How does this apply to LMN?</vt:lpstr>
      <vt:lpstr>Billing</vt:lpstr>
      <vt:lpstr>References</vt:lpstr>
      <vt:lpstr>Finishing Up, Lab, and Cleanup</vt:lpstr>
      <vt:lpstr>Further Reading : Containers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to AWS</dc:title>
  <dc:creator>mctc</dc:creator>
  <cp:lastModifiedBy>Clara James</cp:lastModifiedBy>
  <cp:revision>487</cp:revision>
  <dcterms:created xsi:type="dcterms:W3CDTF">2017-02-27T18:05:57Z</dcterms:created>
  <dcterms:modified xsi:type="dcterms:W3CDTF">2019-11-01T18:44:17Z</dcterms:modified>
</cp:coreProperties>
</file>